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6"/>
  </p:notesMasterIdLst>
  <p:sldIdLst>
    <p:sldId id="257" r:id="rId5"/>
    <p:sldId id="256" r:id="rId6"/>
    <p:sldId id="265" r:id="rId7"/>
    <p:sldId id="258" r:id="rId8"/>
    <p:sldId id="274" r:id="rId9"/>
    <p:sldId id="259" r:id="rId10"/>
    <p:sldId id="275" r:id="rId11"/>
    <p:sldId id="264" r:id="rId12"/>
    <p:sldId id="263" r:id="rId13"/>
    <p:sldId id="276" r:id="rId14"/>
    <p:sldId id="273" r:id="rId15"/>
    <p:sldId id="261" r:id="rId16"/>
    <p:sldId id="262" r:id="rId17"/>
    <p:sldId id="267" r:id="rId18"/>
    <p:sldId id="269" r:id="rId19"/>
    <p:sldId id="268" r:id="rId20"/>
    <p:sldId id="282" r:id="rId21"/>
    <p:sldId id="270" r:id="rId22"/>
    <p:sldId id="284" r:id="rId23"/>
    <p:sldId id="271" r:id="rId24"/>
    <p:sldId id="286" r:id="rId25"/>
    <p:sldId id="277" r:id="rId26"/>
    <p:sldId id="285" r:id="rId27"/>
    <p:sldId id="287" r:id="rId28"/>
    <p:sldId id="288" r:id="rId29"/>
    <p:sldId id="290" r:id="rId30"/>
    <p:sldId id="291" r:id="rId31"/>
    <p:sldId id="292" r:id="rId32"/>
    <p:sldId id="293" r:id="rId33"/>
    <p:sldId id="294" r:id="rId34"/>
    <p:sldId id="295" r:id="rId35"/>
    <p:sldId id="296" r:id="rId36"/>
    <p:sldId id="289" r:id="rId37"/>
    <p:sldId id="297" r:id="rId38"/>
    <p:sldId id="298" r:id="rId39"/>
    <p:sldId id="299" r:id="rId40"/>
    <p:sldId id="337" r:id="rId41"/>
    <p:sldId id="303" r:id="rId42"/>
    <p:sldId id="338" r:id="rId43"/>
    <p:sldId id="307" r:id="rId44"/>
    <p:sldId id="308" r:id="rId45"/>
    <p:sldId id="309" r:id="rId46"/>
    <p:sldId id="336" r:id="rId47"/>
    <p:sldId id="310" r:id="rId48"/>
    <p:sldId id="311" r:id="rId49"/>
    <p:sldId id="312" r:id="rId50"/>
    <p:sldId id="313" r:id="rId51"/>
    <p:sldId id="314" r:id="rId52"/>
    <p:sldId id="339" r:id="rId53"/>
    <p:sldId id="318" r:id="rId54"/>
    <p:sldId id="340" r:id="rId55"/>
    <p:sldId id="321" r:id="rId56"/>
    <p:sldId id="322" r:id="rId57"/>
    <p:sldId id="323" r:id="rId58"/>
    <p:sldId id="326" r:id="rId59"/>
    <p:sldId id="327" r:id="rId60"/>
    <p:sldId id="329" r:id="rId61"/>
    <p:sldId id="330" r:id="rId62"/>
    <p:sldId id="331" r:id="rId63"/>
    <p:sldId id="332" r:id="rId64"/>
    <p:sldId id="333" r:id="rId65"/>
    <p:sldId id="341" r:id="rId66"/>
    <p:sldId id="325" r:id="rId67"/>
    <p:sldId id="342" r:id="rId68"/>
    <p:sldId id="328" r:id="rId69"/>
    <p:sldId id="343" r:id="rId70"/>
    <p:sldId id="334" r:id="rId71"/>
    <p:sldId id="344" r:id="rId72"/>
    <p:sldId id="345" r:id="rId73"/>
    <p:sldId id="346" r:id="rId74"/>
    <p:sldId id="335" r:id="rId7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0" d="100"/>
          <a:sy n="80" d="100"/>
        </p:scale>
        <p:origin x="67"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51E3E-71F4-4FDC-8102-DB7FA0A183C9}"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2027C076-2112-4FAB-AE8C-1D0CD583180E}">
      <dgm:prSet/>
      <dgm:spPr/>
      <dgm:t>
        <a:bodyPr/>
        <a:lstStyle/>
        <a:p>
          <a:r>
            <a:rPr lang="es-MX" b="0" i="0" baseline="0"/>
            <a:t>Crea un código que imprima en pantalla la expresión</a:t>
          </a:r>
          <a:endParaRPr lang="en-US"/>
        </a:p>
      </dgm:t>
    </dgm:pt>
    <dgm:pt modelId="{3AF9EB5F-1B29-4B9C-96A1-ECCD1B716E0C}" type="parTrans" cxnId="{098AB865-A7DD-449F-92E3-8F3249D54D46}">
      <dgm:prSet/>
      <dgm:spPr/>
      <dgm:t>
        <a:bodyPr/>
        <a:lstStyle/>
        <a:p>
          <a:endParaRPr lang="en-US"/>
        </a:p>
      </dgm:t>
    </dgm:pt>
    <dgm:pt modelId="{2781F87F-4283-40F4-B4EB-044C2AD62CF1}" type="sibTrans" cxnId="{098AB865-A7DD-449F-92E3-8F3249D54D46}">
      <dgm:prSet/>
      <dgm:spPr/>
      <dgm:t>
        <a:bodyPr/>
        <a:lstStyle/>
        <a:p>
          <a:endParaRPr lang="en-US"/>
        </a:p>
      </dgm:t>
    </dgm:pt>
    <dgm:pt modelId="{BCF72D04-A31F-475C-8EAE-DCF529B033C9}">
      <dgm:prSet/>
      <dgm:spPr/>
      <dgm:t>
        <a:bodyPr/>
        <a:lstStyle/>
        <a:p>
          <a:r>
            <a:rPr lang="es-MX" b="1" i="0" baseline="0" dirty="0"/>
            <a:t>Me encanta estudiar Python</a:t>
          </a:r>
          <a:endParaRPr lang="en-US" dirty="0"/>
        </a:p>
      </dgm:t>
    </dgm:pt>
    <dgm:pt modelId="{96561F36-A0C1-40E0-90A5-EDFC5584E509}" type="parTrans" cxnId="{68EABF7B-958C-4572-A590-5CED05B51A9D}">
      <dgm:prSet/>
      <dgm:spPr/>
      <dgm:t>
        <a:bodyPr/>
        <a:lstStyle/>
        <a:p>
          <a:endParaRPr lang="en-US"/>
        </a:p>
      </dgm:t>
    </dgm:pt>
    <dgm:pt modelId="{A56DF0DB-1C13-427E-B66D-CF9A1CC6627F}" type="sibTrans" cxnId="{68EABF7B-958C-4572-A590-5CED05B51A9D}">
      <dgm:prSet/>
      <dgm:spPr/>
      <dgm:t>
        <a:bodyPr/>
        <a:lstStyle/>
        <a:p>
          <a:endParaRPr lang="en-US"/>
        </a:p>
      </dgm:t>
    </dgm:pt>
    <dgm:pt modelId="{F597D943-68D2-48C0-B628-C91CE5848057}" type="pres">
      <dgm:prSet presAssocID="{16E51E3E-71F4-4FDC-8102-DB7FA0A183C9}" presName="vert0" presStyleCnt="0">
        <dgm:presLayoutVars>
          <dgm:dir/>
          <dgm:animOne val="branch"/>
          <dgm:animLvl val="lvl"/>
        </dgm:presLayoutVars>
      </dgm:prSet>
      <dgm:spPr/>
    </dgm:pt>
    <dgm:pt modelId="{FEDC6059-8F16-4CB4-9538-BA9934996F7F}" type="pres">
      <dgm:prSet presAssocID="{2027C076-2112-4FAB-AE8C-1D0CD583180E}" presName="thickLine" presStyleLbl="alignNode1" presStyleIdx="0" presStyleCnt="2"/>
      <dgm:spPr/>
    </dgm:pt>
    <dgm:pt modelId="{7FC51D21-1993-40CE-A142-F9CCF9B1E2CF}" type="pres">
      <dgm:prSet presAssocID="{2027C076-2112-4FAB-AE8C-1D0CD583180E}" presName="horz1" presStyleCnt="0"/>
      <dgm:spPr/>
    </dgm:pt>
    <dgm:pt modelId="{40345906-98A0-4084-9104-AD1DBE854DDB}" type="pres">
      <dgm:prSet presAssocID="{2027C076-2112-4FAB-AE8C-1D0CD583180E}" presName="tx1" presStyleLbl="revTx" presStyleIdx="0" presStyleCnt="2"/>
      <dgm:spPr/>
    </dgm:pt>
    <dgm:pt modelId="{2CD88560-DEE7-4B64-977F-E9D507B2B151}" type="pres">
      <dgm:prSet presAssocID="{2027C076-2112-4FAB-AE8C-1D0CD583180E}" presName="vert1" presStyleCnt="0"/>
      <dgm:spPr/>
    </dgm:pt>
    <dgm:pt modelId="{9D2E597D-1E5D-40C8-B47E-F0AEEE996733}" type="pres">
      <dgm:prSet presAssocID="{BCF72D04-A31F-475C-8EAE-DCF529B033C9}" presName="thickLine" presStyleLbl="alignNode1" presStyleIdx="1" presStyleCnt="2"/>
      <dgm:spPr/>
    </dgm:pt>
    <dgm:pt modelId="{2E0044C2-9105-4147-8B75-A389D212A06D}" type="pres">
      <dgm:prSet presAssocID="{BCF72D04-A31F-475C-8EAE-DCF529B033C9}" presName="horz1" presStyleCnt="0"/>
      <dgm:spPr/>
    </dgm:pt>
    <dgm:pt modelId="{A4FDCE37-2D3D-423A-ACAE-3090C58FD9E3}" type="pres">
      <dgm:prSet presAssocID="{BCF72D04-A31F-475C-8EAE-DCF529B033C9}" presName="tx1" presStyleLbl="revTx" presStyleIdx="1" presStyleCnt="2"/>
      <dgm:spPr/>
    </dgm:pt>
    <dgm:pt modelId="{DFEA38A3-506F-4216-B764-43AD263200E8}" type="pres">
      <dgm:prSet presAssocID="{BCF72D04-A31F-475C-8EAE-DCF529B033C9}" presName="vert1" presStyleCnt="0"/>
      <dgm:spPr/>
    </dgm:pt>
  </dgm:ptLst>
  <dgm:cxnLst>
    <dgm:cxn modelId="{4B9C5605-41CC-4C0A-8366-F9FEBAEE257E}" type="presOf" srcId="{16E51E3E-71F4-4FDC-8102-DB7FA0A183C9}" destId="{F597D943-68D2-48C0-B628-C91CE5848057}" srcOrd="0" destOrd="0" presId="urn:microsoft.com/office/officeart/2008/layout/LinedList"/>
    <dgm:cxn modelId="{2A831C1D-AA9A-4EF7-A423-50DF99D1AA38}" type="presOf" srcId="{2027C076-2112-4FAB-AE8C-1D0CD583180E}" destId="{40345906-98A0-4084-9104-AD1DBE854DDB}" srcOrd="0" destOrd="0" presId="urn:microsoft.com/office/officeart/2008/layout/LinedList"/>
    <dgm:cxn modelId="{098AB865-A7DD-449F-92E3-8F3249D54D46}" srcId="{16E51E3E-71F4-4FDC-8102-DB7FA0A183C9}" destId="{2027C076-2112-4FAB-AE8C-1D0CD583180E}" srcOrd="0" destOrd="0" parTransId="{3AF9EB5F-1B29-4B9C-96A1-ECCD1B716E0C}" sibTransId="{2781F87F-4283-40F4-B4EB-044C2AD62CF1}"/>
    <dgm:cxn modelId="{ACA7A569-BBEC-4F7D-800B-AC5DE6119ED2}" type="presOf" srcId="{BCF72D04-A31F-475C-8EAE-DCF529B033C9}" destId="{A4FDCE37-2D3D-423A-ACAE-3090C58FD9E3}" srcOrd="0" destOrd="0" presId="urn:microsoft.com/office/officeart/2008/layout/LinedList"/>
    <dgm:cxn modelId="{68EABF7B-958C-4572-A590-5CED05B51A9D}" srcId="{16E51E3E-71F4-4FDC-8102-DB7FA0A183C9}" destId="{BCF72D04-A31F-475C-8EAE-DCF529B033C9}" srcOrd="1" destOrd="0" parTransId="{96561F36-A0C1-40E0-90A5-EDFC5584E509}" sibTransId="{A56DF0DB-1C13-427E-B66D-CF9A1CC6627F}"/>
    <dgm:cxn modelId="{F4372081-8E3E-492E-A52D-2CCF76C8F2CE}" type="presParOf" srcId="{F597D943-68D2-48C0-B628-C91CE5848057}" destId="{FEDC6059-8F16-4CB4-9538-BA9934996F7F}" srcOrd="0" destOrd="0" presId="urn:microsoft.com/office/officeart/2008/layout/LinedList"/>
    <dgm:cxn modelId="{CF919037-D05D-43AB-B6AC-6509C8D84049}" type="presParOf" srcId="{F597D943-68D2-48C0-B628-C91CE5848057}" destId="{7FC51D21-1993-40CE-A142-F9CCF9B1E2CF}" srcOrd="1" destOrd="0" presId="urn:microsoft.com/office/officeart/2008/layout/LinedList"/>
    <dgm:cxn modelId="{98505EF2-D50C-466E-A86A-304BB4C66715}" type="presParOf" srcId="{7FC51D21-1993-40CE-A142-F9CCF9B1E2CF}" destId="{40345906-98A0-4084-9104-AD1DBE854DDB}" srcOrd="0" destOrd="0" presId="urn:microsoft.com/office/officeart/2008/layout/LinedList"/>
    <dgm:cxn modelId="{4395C4B6-EBB5-420F-B308-CF75AEF54E10}" type="presParOf" srcId="{7FC51D21-1993-40CE-A142-F9CCF9B1E2CF}" destId="{2CD88560-DEE7-4B64-977F-E9D507B2B151}" srcOrd="1" destOrd="0" presId="urn:microsoft.com/office/officeart/2008/layout/LinedList"/>
    <dgm:cxn modelId="{B9B573AE-7A79-469B-91EF-01B6CF81516C}" type="presParOf" srcId="{F597D943-68D2-48C0-B628-C91CE5848057}" destId="{9D2E597D-1E5D-40C8-B47E-F0AEEE996733}" srcOrd="2" destOrd="0" presId="urn:microsoft.com/office/officeart/2008/layout/LinedList"/>
    <dgm:cxn modelId="{54A88654-C204-45FE-8759-885AF0780DBB}" type="presParOf" srcId="{F597D943-68D2-48C0-B628-C91CE5848057}" destId="{2E0044C2-9105-4147-8B75-A389D212A06D}" srcOrd="3" destOrd="0" presId="urn:microsoft.com/office/officeart/2008/layout/LinedList"/>
    <dgm:cxn modelId="{7D1AC6FB-4502-4397-AFA4-4EB572ECB0D3}" type="presParOf" srcId="{2E0044C2-9105-4147-8B75-A389D212A06D}" destId="{A4FDCE37-2D3D-423A-ACAE-3090C58FD9E3}" srcOrd="0" destOrd="0" presId="urn:microsoft.com/office/officeart/2008/layout/LinedList"/>
    <dgm:cxn modelId="{A9C6BCC1-DE64-4FE5-A8D9-95BBA394D6EB}" type="presParOf" srcId="{2E0044C2-9105-4147-8B75-A389D212A06D}" destId="{DFEA38A3-506F-4216-B764-43AD263200E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2BCC7A-3486-4BDB-ADFA-86C062ED34D2}"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F720871D-BC7B-41D6-B97D-1FE545036961}">
      <dgm:prSet/>
      <dgm:spPr/>
      <dgm:t>
        <a:bodyPr/>
        <a:lstStyle/>
        <a:p>
          <a:r>
            <a:rPr lang="es-MX" i="1"/>
            <a:t>Concatenación</a:t>
          </a:r>
          <a:endParaRPr lang="en-US"/>
        </a:p>
      </dgm:t>
    </dgm:pt>
    <dgm:pt modelId="{798958FE-BB86-48CA-9A0E-BADD6305FD1D}" type="parTrans" cxnId="{1E9A646F-774D-4691-A77A-45ECBC264DB7}">
      <dgm:prSet/>
      <dgm:spPr/>
      <dgm:t>
        <a:bodyPr/>
        <a:lstStyle/>
        <a:p>
          <a:endParaRPr lang="en-US"/>
        </a:p>
      </dgm:t>
    </dgm:pt>
    <dgm:pt modelId="{B2933998-A6F4-4C46-8082-9E91D63299EC}" type="sibTrans" cxnId="{1E9A646F-774D-4691-A77A-45ECBC264DB7}">
      <dgm:prSet/>
      <dgm:spPr/>
      <dgm:t>
        <a:bodyPr/>
        <a:lstStyle/>
        <a:p>
          <a:endParaRPr lang="en-US"/>
        </a:p>
      </dgm:t>
    </dgm:pt>
    <dgm:pt modelId="{B9B0EAB1-B775-4F0A-9064-FB83D89968C1}">
      <dgm:prSet/>
      <dgm:spPr/>
      <dgm:t>
        <a:bodyPr/>
        <a:lstStyle/>
        <a:p>
          <a:r>
            <a:rPr lang="es-MX"/>
            <a:t>Unificación de cadenas de texto:</a:t>
          </a:r>
          <a:endParaRPr lang="en-US"/>
        </a:p>
      </dgm:t>
    </dgm:pt>
    <dgm:pt modelId="{1EAE7B09-7BE8-4E85-ABAC-2C0CA57431D7}" type="parTrans" cxnId="{0CAD99A0-5026-44C8-990D-1795B03B2896}">
      <dgm:prSet/>
      <dgm:spPr/>
      <dgm:t>
        <a:bodyPr/>
        <a:lstStyle/>
        <a:p>
          <a:endParaRPr lang="en-US"/>
        </a:p>
      </dgm:t>
    </dgm:pt>
    <dgm:pt modelId="{8EB2EF45-F589-44B4-B148-40C8235AD4E9}" type="sibTrans" cxnId="{0CAD99A0-5026-44C8-990D-1795B03B2896}">
      <dgm:prSet/>
      <dgm:spPr/>
      <dgm:t>
        <a:bodyPr/>
        <a:lstStyle/>
        <a:p>
          <a:endParaRPr lang="en-US"/>
        </a:p>
      </dgm:t>
    </dgm:pt>
    <dgm:pt modelId="{7F248622-5BB5-4CCE-8788-1D496DD7B6AB}">
      <dgm:prSet/>
      <dgm:spPr/>
      <dgm:t>
        <a:bodyPr/>
        <a:lstStyle/>
        <a:p>
          <a:r>
            <a:rPr lang="es-MX"/>
            <a:t>print("Hola" + " " + "mundo") </a:t>
          </a:r>
          <a:endParaRPr lang="en-US"/>
        </a:p>
      </dgm:t>
    </dgm:pt>
    <dgm:pt modelId="{CF4B47A7-4B3B-4DF3-B3B8-87F7E756C048}" type="parTrans" cxnId="{F242D793-3AED-4C5D-981B-D17405FE6EB7}">
      <dgm:prSet/>
      <dgm:spPr/>
      <dgm:t>
        <a:bodyPr/>
        <a:lstStyle/>
        <a:p>
          <a:endParaRPr lang="en-US"/>
        </a:p>
      </dgm:t>
    </dgm:pt>
    <dgm:pt modelId="{2750E6A6-536F-474C-A143-B1E04156A20B}" type="sibTrans" cxnId="{F242D793-3AED-4C5D-981B-D17405FE6EB7}">
      <dgm:prSet/>
      <dgm:spPr/>
      <dgm:t>
        <a:bodyPr/>
        <a:lstStyle/>
        <a:p>
          <a:endParaRPr lang="en-US"/>
        </a:p>
      </dgm:t>
    </dgm:pt>
    <dgm:pt modelId="{DF78E5BD-4708-472D-933C-FB3325A5A94D}">
      <dgm:prSet/>
      <dgm:spPr/>
      <dgm:t>
        <a:bodyPr/>
        <a:lstStyle/>
        <a:p>
          <a:r>
            <a:rPr lang="es-MX"/>
            <a:t>&gt;&gt; Hola mundo </a:t>
          </a:r>
          <a:endParaRPr lang="en-US"/>
        </a:p>
      </dgm:t>
    </dgm:pt>
    <dgm:pt modelId="{5A185C3A-63BD-4BAB-BCCE-FA6886A38382}" type="parTrans" cxnId="{315A4FC2-2C4F-417F-9935-1B5679F31693}">
      <dgm:prSet/>
      <dgm:spPr/>
      <dgm:t>
        <a:bodyPr/>
        <a:lstStyle/>
        <a:p>
          <a:endParaRPr lang="en-US"/>
        </a:p>
      </dgm:t>
    </dgm:pt>
    <dgm:pt modelId="{044C043F-C7A9-4498-82A1-3F393C767439}" type="sibTrans" cxnId="{315A4FC2-2C4F-417F-9935-1B5679F31693}">
      <dgm:prSet/>
      <dgm:spPr/>
      <dgm:t>
        <a:bodyPr/>
        <a:lstStyle/>
        <a:p>
          <a:endParaRPr lang="en-US"/>
        </a:p>
      </dgm:t>
    </dgm:pt>
    <dgm:pt modelId="{8F13B8F9-AAFD-47B3-90A7-C8F6A52D9A5B}">
      <dgm:prSet/>
      <dgm:spPr/>
      <dgm:t>
        <a:bodyPr/>
        <a:lstStyle/>
        <a:p>
          <a:r>
            <a:rPr lang="es-MX" i="1"/>
            <a:t>Caracteres especiales </a:t>
          </a:r>
          <a:endParaRPr lang="en-US"/>
        </a:p>
      </dgm:t>
    </dgm:pt>
    <dgm:pt modelId="{92BEE342-A2AD-4506-B905-5DD0E5A44B61}" type="parTrans" cxnId="{4E93A4DE-E98F-42B7-9681-A602B10E5D60}">
      <dgm:prSet/>
      <dgm:spPr/>
      <dgm:t>
        <a:bodyPr/>
        <a:lstStyle/>
        <a:p>
          <a:endParaRPr lang="en-US"/>
        </a:p>
      </dgm:t>
    </dgm:pt>
    <dgm:pt modelId="{BA85CA91-D7D1-48B8-9336-EEF620146772}" type="sibTrans" cxnId="{4E93A4DE-E98F-42B7-9681-A602B10E5D60}">
      <dgm:prSet/>
      <dgm:spPr/>
      <dgm:t>
        <a:bodyPr/>
        <a:lstStyle/>
        <a:p>
          <a:endParaRPr lang="en-US"/>
        </a:p>
      </dgm:t>
    </dgm:pt>
    <dgm:pt modelId="{43B5FAB1-D9AA-49CB-B464-7E34DC3AA5F8}">
      <dgm:prSet/>
      <dgm:spPr/>
      <dgm:t>
        <a:bodyPr/>
        <a:lstStyle/>
        <a:p>
          <a:r>
            <a:rPr lang="es-MX"/>
            <a:t>Indicamos a la consola que el carácter a continuación del símbolo \ debe ser tratado como un carácter especial.</a:t>
          </a:r>
          <a:endParaRPr lang="en-US"/>
        </a:p>
      </dgm:t>
    </dgm:pt>
    <dgm:pt modelId="{253DEED4-C488-45BB-9D7B-68F46A6CA28C}" type="parTrans" cxnId="{933E7B78-325F-4726-A4BA-A3406AC499AE}">
      <dgm:prSet/>
      <dgm:spPr/>
      <dgm:t>
        <a:bodyPr/>
        <a:lstStyle/>
        <a:p>
          <a:endParaRPr lang="en-US"/>
        </a:p>
      </dgm:t>
    </dgm:pt>
    <dgm:pt modelId="{CB3C1385-C1BC-48FC-AC97-11E3EEABE1AA}" type="sibTrans" cxnId="{933E7B78-325F-4726-A4BA-A3406AC499AE}">
      <dgm:prSet/>
      <dgm:spPr/>
      <dgm:t>
        <a:bodyPr/>
        <a:lstStyle/>
        <a:p>
          <a:endParaRPr lang="en-US"/>
        </a:p>
      </dgm:t>
    </dgm:pt>
    <dgm:pt modelId="{3B3D3C75-B722-4004-BB75-ECAA7C31CEFE}">
      <dgm:prSet/>
      <dgm:spPr/>
      <dgm:t>
        <a:bodyPr/>
        <a:lstStyle/>
        <a:p>
          <a:r>
            <a:rPr lang="es-MX"/>
            <a:t>\" &gt; Imprime comillas </a:t>
          </a:r>
          <a:endParaRPr lang="en-US"/>
        </a:p>
      </dgm:t>
    </dgm:pt>
    <dgm:pt modelId="{D6372A11-577E-4AED-AC53-025DEBDB2D5A}" type="parTrans" cxnId="{FA19CEAB-5E0E-4357-B1AB-67106E07A82F}">
      <dgm:prSet/>
      <dgm:spPr/>
      <dgm:t>
        <a:bodyPr/>
        <a:lstStyle/>
        <a:p>
          <a:endParaRPr lang="en-US"/>
        </a:p>
      </dgm:t>
    </dgm:pt>
    <dgm:pt modelId="{695E9E47-1A98-4259-90DD-0BC6673F9662}" type="sibTrans" cxnId="{FA19CEAB-5E0E-4357-B1AB-67106E07A82F}">
      <dgm:prSet/>
      <dgm:spPr/>
      <dgm:t>
        <a:bodyPr/>
        <a:lstStyle/>
        <a:p>
          <a:endParaRPr lang="en-US"/>
        </a:p>
      </dgm:t>
    </dgm:pt>
    <dgm:pt modelId="{3C0D5969-733A-41CD-882A-EED6549F24D3}">
      <dgm:prSet/>
      <dgm:spPr/>
      <dgm:t>
        <a:bodyPr/>
        <a:lstStyle/>
        <a:p>
          <a:r>
            <a:rPr lang="es-MX"/>
            <a:t>\n &gt; Separa texto en una nueva línea </a:t>
          </a:r>
          <a:endParaRPr lang="en-US"/>
        </a:p>
      </dgm:t>
    </dgm:pt>
    <dgm:pt modelId="{23D7B34F-E57E-4FA5-A8AF-4581EA7DF0B4}" type="parTrans" cxnId="{BA13CD59-CCED-4C32-8A0F-E0BBB0DD4517}">
      <dgm:prSet/>
      <dgm:spPr/>
      <dgm:t>
        <a:bodyPr/>
        <a:lstStyle/>
        <a:p>
          <a:endParaRPr lang="en-US"/>
        </a:p>
      </dgm:t>
    </dgm:pt>
    <dgm:pt modelId="{C94463EE-BAA4-4BE1-AB81-B1A7B16A5284}" type="sibTrans" cxnId="{BA13CD59-CCED-4C32-8A0F-E0BBB0DD4517}">
      <dgm:prSet/>
      <dgm:spPr/>
      <dgm:t>
        <a:bodyPr/>
        <a:lstStyle/>
        <a:p>
          <a:endParaRPr lang="en-US"/>
        </a:p>
      </dgm:t>
    </dgm:pt>
    <dgm:pt modelId="{07315E7E-672F-4394-9190-B154B8A25187}">
      <dgm:prSet/>
      <dgm:spPr/>
      <dgm:t>
        <a:bodyPr/>
        <a:lstStyle/>
        <a:p>
          <a:r>
            <a:rPr lang="es-MX"/>
            <a:t>\t &gt; Imprime un tabulador </a:t>
          </a:r>
          <a:endParaRPr lang="en-US"/>
        </a:p>
      </dgm:t>
    </dgm:pt>
    <dgm:pt modelId="{11587E12-90D1-44CB-9F5B-2B0AFFAB9D49}" type="parTrans" cxnId="{1435F6FC-160C-4D41-A44C-DF9A9F475EC1}">
      <dgm:prSet/>
      <dgm:spPr/>
      <dgm:t>
        <a:bodyPr/>
        <a:lstStyle/>
        <a:p>
          <a:endParaRPr lang="en-US"/>
        </a:p>
      </dgm:t>
    </dgm:pt>
    <dgm:pt modelId="{9CD43A84-2072-4C86-A35C-B4DDEFB65DF3}" type="sibTrans" cxnId="{1435F6FC-160C-4D41-A44C-DF9A9F475EC1}">
      <dgm:prSet/>
      <dgm:spPr/>
      <dgm:t>
        <a:bodyPr/>
        <a:lstStyle/>
        <a:p>
          <a:endParaRPr lang="en-US"/>
        </a:p>
      </dgm:t>
    </dgm:pt>
    <dgm:pt modelId="{387E1FF8-DE28-4A85-835A-78AED6C329F1}">
      <dgm:prSet/>
      <dgm:spPr/>
      <dgm:t>
        <a:bodyPr/>
        <a:lstStyle/>
        <a:p>
          <a:r>
            <a:rPr lang="es-MX"/>
            <a:t>\\ &gt; Imprime la barra invertida textualmente</a:t>
          </a:r>
          <a:endParaRPr lang="en-US"/>
        </a:p>
      </dgm:t>
    </dgm:pt>
    <dgm:pt modelId="{B4156BF7-57CA-4BEF-BC58-42D3AE78CDCC}" type="parTrans" cxnId="{066734E2-88AE-413F-9E60-893141BCA0B9}">
      <dgm:prSet/>
      <dgm:spPr/>
      <dgm:t>
        <a:bodyPr/>
        <a:lstStyle/>
        <a:p>
          <a:endParaRPr lang="en-US"/>
        </a:p>
      </dgm:t>
    </dgm:pt>
    <dgm:pt modelId="{FE4FF203-4B39-475D-98F0-535701A01A6B}" type="sibTrans" cxnId="{066734E2-88AE-413F-9E60-893141BCA0B9}">
      <dgm:prSet/>
      <dgm:spPr/>
      <dgm:t>
        <a:bodyPr/>
        <a:lstStyle/>
        <a:p>
          <a:endParaRPr lang="en-US"/>
        </a:p>
      </dgm:t>
    </dgm:pt>
    <dgm:pt modelId="{0E0D98B6-DB66-40D9-AA14-EEF3273E5C00}" type="pres">
      <dgm:prSet presAssocID="{9D2BCC7A-3486-4BDB-ADFA-86C062ED34D2}" presName="linear" presStyleCnt="0">
        <dgm:presLayoutVars>
          <dgm:dir/>
          <dgm:animLvl val="lvl"/>
          <dgm:resizeHandles val="exact"/>
        </dgm:presLayoutVars>
      </dgm:prSet>
      <dgm:spPr/>
    </dgm:pt>
    <dgm:pt modelId="{4474D073-B53F-4752-90A0-C38279D9EF97}" type="pres">
      <dgm:prSet presAssocID="{F720871D-BC7B-41D6-B97D-1FE545036961}" presName="parentLin" presStyleCnt="0"/>
      <dgm:spPr/>
    </dgm:pt>
    <dgm:pt modelId="{B04C1EC9-CE57-4A7E-BAAB-CB3979D81FB9}" type="pres">
      <dgm:prSet presAssocID="{F720871D-BC7B-41D6-B97D-1FE545036961}" presName="parentLeftMargin" presStyleLbl="node1" presStyleIdx="0" presStyleCnt="2"/>
      <dgm:spPr/>
    </dgm:pt>
    <dgm:pt modelId="{3042BC32-84A0-4D08-8F60-6D2B2C84B4D0}" type="pres">
      <dgm:prSet presAssocID="{F720871D-BC7B-41D6-B97D-1FE545036961}" presName="parentText" presStyleLbl="node1" presStyleIdx="0" presStyleCnt="2">
        <dgm:presLayoutVars>
          <dgm:chMax val="0"/>
          <dgm:bulletEnabled val="1"/>
        </dgm:presLayoutVars>
      </dgm:prSet>
      <dgm:spPr/>
    </dgm:pt>
    <dgm:pt modelId="{B72871EA-9D5B-49B6-AF71-5AC202C7F7A2}" type="pres">
      <dgm:prSet presAssocID="{F720871D-BC7B-41D6-B97D-1FE545036961}" presName="negativeSpace" presStyleCnt="0"/>
      <dgm:spPr/>
    </dgm:pt>
    <dgm:pt modelId="{42E7261D-6737-4791-9894-066BADF7DBBA}" type="pres">
      <dgm:prSet presAssocID="{F720871D-BC7B-41D6-B97D-1FE545036961}" presName="childText" presStyleLbl="conFgAcc1" presStyleIdx="0" presStyleCnt="2">
        <dgm:presLayoutVars>
          <dgm:bulletEnabled val="1"/>
        </dgm:presLayoutVars>
      </dgm:prSet>
      <dgm:spPr/>
    </dgm:pt>
    <dgm:pt modelId="{94AD1510-977A-4F3D-BC15-06C2A3B9800A}" type="pres">
      <dgm:prSet presAssocID="{B2933998-A6F4-4C46-8082-9E91D63299EC}" presName="spaceBetweenRectangles" presStyleCnt="0"/>
      <dgm:spPr/>
    </dgm:pt>
    <dgm:pt modelId="{EA3971F1-DC27-4FFF-BC5F-BBB5CF6D5245}" type="pres">
      <dgm:prSet presAssocID="{8F13B8F9-AAFD-47B3-90A7-C8F6A52D9A5B}" presName="parentLin" presStyleCnt="0"/>
      <dgm:spPr/>
    </dgm:pt>
    <dgm:pt modelId="{5170FCD8-08E1-435F-ADB2-89D386AF385C}" type="pres">
      <dgm:prSet presAssocID="{8F13B8F9-AAFD-47B3-90A7-C8F6A52D9A5B}" presName="parentLeftMargin" presStyleLbl="node1" presStyleIdx="0" presStyleCnt="2"/>
      <dgm:spPr/>
    </dgm:pt>
    <dgm:pt modelId="{193A4EBC-8C1B-4FF6-B679-5306F037CEE4}" type="pres">
      <dgm:prSet presAssocID="{8F13B8F9-AAFD-47B3-90A7-C8F6A52D9A5B}" presName="parentText" presStyleLbl="node1" presStyleIdx="1" presStyleCnt="2">
        <dgm:presLayoutVars>
          <dgm:chMax val="0"/>
          <dgm:bulletEnabled val="1"/>
        </dgm:presLayoutVars>
      </dgm:prSet>
      <dgm:spPr/>
    </dgm:pt>
    <dgm:pt modelId="{914DABD8-5E5C-4CF9-BA48-A6196AA2EE98}" type="pres">
      <dgm:prSet presAssocID="{8F13B8F9-AAFD-47B3-90A7-C8F6A52D9A5B}" presName="negativeSpace" presStyleCnt="0"/>
      <dgm:spPr/>
    </dgm:pt>
    <dgm:pt modelId="{CDA41923-5CDE-475E-8D50-4EBC17296290}" type="pres">
      <dgm:prSet presAssocID="{8F13B8F9-AAFD-47B3-90A7-C8F6A52D9A5B}" presName="childText" presStyleLbl="conFgAcc1" presStyleIdx="1" presStyleCnt="2">
        <dgm:presLayoutVars>
          <dgm:bulletEnabled val="1"/>
        </dgm:presLayoutVars>
      </dgm:prSet>
      <dgm:spPr/>
    </dgm:pt>
  </dgm:ptLst>
  <dgm:cxnLst>
    <dgm:cxn modelId="{D882B927-D542-4A09-8C87-AB6D75398312}" type="presOf" srcId="{43B5FAB1-D9AA-49CB-B464-7E34DC3AA5F8}" destId="{CDA41923-5CDE-475E-8D50-4EBC17296290}" srcOrd="0" destOrd="0" presId="urn:microsoft.com/office/officeart/2005/8/layout/list1"/>
    <dgm:cxn modelId="{5AC8832E-CFCD-44C4-BAF2-FAE41F25BED3}" type="presOf" srcId="{B9B0EAB1-B775-4F0A-9064-FB83D89968C1}" destId="{42E7261D-6737-4791-9894-066BADF7DBBA}" srcOrd="0" destOrd="0" presId="urn:microsoft.com/office/officeart/2005/8/layout/list1"/>
    <dgm:cxn modelId="{B6E4042F-6A07-47A3-9CBA-9170514F4379}" type="presOf" srcId="{9D2BCC7A-3486-4BDB-ADFA-86C062ED34D2}" destId="{0E0D98B6-DB66-40D9-AA14-EEF3273E5C00}" srcOrd="0" destOrd="0" presId="urn:microsoft.com/office/officeart/2005/8/layout/list1"/>
    <dgm:cxn modelId="{92E3EB31-5931-4A7F-9496-350A70B43E6B}" type="presOf" srcId="{F720871D-BC7B-41D6-B97D-1FE545036961}" destId="{B04C1EC9-CE57-4A7E-BAAB-CB3979D81FB9}" srcOrd="0" destOrd="0" presId="urn:microsoft.com/office/officeart/2005/8/layout/list1"/>
    <dgm:cxn modelId="{E5AA7348-0A1E-4CA2-A8B6-FFFB0835FDFA}" type="presOf" srcId="{8F13B8F9-AAFD-47B3-90A7-C8F6A52D9A5B}" destId="{193A4EBC-8C1B-4FF6-B679-5306F037CEE4}" srcOrd="1" destOrd="0" presId="urn:microsoft.com/office/officeart/2005/8/layout/list1"/>
    <dgm:cxn modelId="{1E9A646F-774D-4691-A77A-45ECBC264DB7}" srcId="{9D2BCC7A-3486-4BDB-ADFA-86C062ED34D2}" destId="{F720871D-BC7B-41D6-B97D-1FE545036961}" srcOrd="0" destOrd="0" parTransId="{798958FE-BB86-48CA-9A0E-BADD6305FD1D}" sibTransId="{B2933998-A6F4-4C46-8082-9E91D63299EC}"/>
    <dgm:cxn modelId="{933E7B78-325F-4726-A4BA-A3406AC499AE}" srcId="{8F13B8F9-AAFD-47B3-90A7-C8F6A52D9A5B}" destId="{43B5FAB1-D9AA-49CB-B464-7E34DC3AA5F8}" srcOrd="0" destOrd="0" parTransId="{253DEED4-C488-45BB-9D7B-68F46A6CA28C}" sibTransId="{CB3C1385-C1BC-48FC-AC97-11E3EEABE1AA}"/>
    <dgm:cxn modelId="{BA13CD59-CCED-4C32-8A0F-E0BBB0DD4517}" srcId="{8F13B8F9-AAFD-47B3-90A7-C8F6A52D9A5B}" destId="{3C0D5969-733A-41CD-882A-EED6549F24D3}" srcOrd="2" destOrd="0" parTransId="{23D7B34F-E57E-4FA5-A8AF-4581EA7DF0B4}" sibTransId="{C94463EE-BAA4-4BE1-AB81-B1A7B16A5284}"/>
    <dgm:cxn modelId="{86660E8A-6100-47A7-8461-5FAE236D5CD3}" type="presOf" srcId="{DF78E5BD-4708-472D-933C-FB3325A5A94D}" destId="{42E7261D-6737-4791-9894-066BADF7DBBA}" srcOrd="0" destOrd="2" presId="urn:microsoft.com/office/officeart/2005/8/layout/list1"/>
    <dgm:cxn modelId="{2FFE6C8B-E4D8-4589-ADC1-EFC36305A830}" type="presOf" srcId="{387E1FF8-DE28-4A85-835A-78AED6C329F1}" destId="{CDA41923-5CDE-475E-8D50-4EBC17296290}" srcOrd="0" destOrd="4" presId="urn:microsoft.com/office/officeart/2005/8/layout/list1"/>
    <dgm:cxn modelId="{F242D793-3AED-4C5D-981B-D17405FE6EB7}" srcId="{F720871D-BC7B-41D6-B97D-1FE545036961}" destId="{7F248622-5BB5-4CCE-8788-1D496DD7B6AB}" srcOrd="1" destOrd="0" parTransId="{CF4B47A7-4B3B-4DF3-B3B8-87F7E756C048}" sibTransId="{2750E6A6-536F-474C-A143-B1E04156A20B}"/>
    <dgm:cxn modelId="{7DA8C99B-1210-4E5C-B836-98ABBD0547D2}" type="presOf" srcId="{F720871D-BC7B-41D6-B97D-1FE545036961}" destId="{3042BC32-84A0-4D08-8F60-6D2B2C84B4D0}" srcOrd="1" destOrd="0" presId="urn:microsoft.com/office/officeart/2005/8/layout/list1"/>
    <dgm:cxn modelId="{0CAD99A0-5026-44C8-990D-1795B03B2896}" srcId="{F720871D-BC7B-41D6-B97D-1FE545036961}" destId="{B9B0EAB1-B775-4F0A-9064-FB83D89968C1}" srcOrd="0" destOrd="0" parTransId="{1EAE7B09-7BE8-4E85-ABAC-2C0CA57431D7}" sibTransId="{8EB2EF45-F589-44B4-B148-40C8235AD4E9}"/>
    <dgm:cxn modelId="{FA19CEAB-5E0E-4357-B1AB-67106E07A82F}" srcId="{8F13B8F9-AAFD-47B3-90A7-C8F6A52D9A5B}" destId="{3B3D3C75-B722-4004-BB75-ECAA7C31CEFE}" srcOrd="1" destOrd="0" parTransId="{D6372A11-577E-4AED-AC53-025DEBDB2D5A}" sibTransId="{695E9E47-1A98-4259-90DD-0BC6673F9662}"/>
    <dgm:cxn modelId="{315A4FC2-2C4F-417F-9935-1B5679F31693}" srcId="{F720871D-BC7B-41D6-B97D-1FE545036961}" destId="{DF78E5BD-4708-472D-933C-FB3325A5A94D}" srcOrd="2" destOrd="0" parTransId="{5A185C3A-63BD-4BAB-BCCE-FA6886A38382}" sibTransId="{044C043F-C7A9-4498-82A1-3F393C767439}"/>
    <dgm:cxn modelId="{4E93A4DE-E98F-42B7-9681-A602B10E5D60}" srcId="{9D2BCC7A-3486-4BDB-ADFA-86C062ED34D2}" destId="{8F13B8F9-AAFD-47B3-90A7-C8F6A52D9A5B}" srcOrd="1" destOrd="0" parTransId="{92BEE342-A2AD-4506-B905-5DD0E5A44B61}" sibTransId="{BA85CA91-D7D1-48B8-9336-EEF620146772}"/>
    <dgm:cxn modelId="{DED321E2-DBCD-4A2B-889E-940D0D412F6A}" type="presOf" srcId="{3C0D5969-733A-41CD-882A-EED6549F24D3}" destId="{CDA41923-5CDE-475E-8D50-4EBC17296290}" srcOrd="0" destOrd="2" presId="urn:microsoft.com/office/officeart/2005/8/layout/list1"/>
    <dgm:cxn modelId="{066734E2-88AE-413F-9E60-893141BCA0B9}" srcId="{8F13B8F9-AAFD-47B3-90A7-C8F6A52D9A5B}" destId="{387E1FF8-DE28-4A85-835A-78AED6C329F1}" srcOrd="4" destOrd="0" parTransId="{B4156BF7-57CA-4BEF-BC58-42D3AE78CDCC}" sibTransId="{FE4FF203-4B39-475D-98F0-535701A01A6B}"/>
    <dgm:cxn modelId="{38D27CE3-6E30-493E-B09E-76F4C1F3B88C}" type="presOf" srcId="{7F248622-5BB5-4CCE-8788-1D496DD7B6AB}" destId="{42E7261D-6737-4791-9894-066BADF7DBBA}" srcOrd="0" destOrd="1" presId="urn:microsoft.com/office/officeart/2005/8/layout/list1"/>
    <dgm:cxn modelId="{EA9EB0EC-6141-41B4-B220-4E9295EE3709}" type="presOf" srcId="{8F13B8F9-AAFD-47B3-90A7-C8F6A52D9A5B}" destId="{5170FCD8-08E1-435F-ADB2-89D386AF385C}" srcOrd="0" destOrd="0" presId="urn:microsoft.com/office/officeart/2005/8/layout/list1"/>
    <dgm:cxn modelId="{2E7B48EE-ED30-490B-B3E5-75F72EFF95CE}" type="presOf" srcId="{3B3D3C75-B722-4004-BB75-ECAA7C31CEFE}" destId="{CDA41923-5CDE-475E-8D50-4EBC17296290}" srcOrd="0" destOrd="1" presId="urn:microsoft.com/office/officeart/2005/8/layout/list1"/>
    <dgm:cxn modelId="{199672FA-A601-4DC2-BF28-8F24A6B64F49}" type="presOf" srcId="{07315E7E-672F-4394-9190-B154B8A25187}" destId="{CDA41923-5CDE-475E-8D50-4EBC17296290}" srcOrd="0" destOrd="3" presId="urn:microsoft.com/office/officeart/2005/8/layout/list1"/>
    <dgm:cxn modelId="{1435F6FC-160C-4D41-A44C-DF9A9F475EC1}" srcId="{8F13B8F9-AAFD-47B3-90A7-C8F6A52D9A5B}" destId="{07315E7E-672F-4394-9190-B154B8A25187}" srcOrd="3" destOrd="0" parTransId="{11587E12-90D1-44CB-9F5B-2B0AFFAB9D49}" sibTransId="{9CD43A84-2072-4C86-A35C-B4DDEFB65DF3}"/>
    <dgm:cxn modelId="{0188C1B8-C4A8-4561-A485-3EC96F698A33}" type="presParOf" srcId="{0E0D98B6-DB66-40D9-AA14-EEF3273E5C00}" destId="{4474D073-B53F-4752-90A0-C38279D9EF97}" srcOrd="0" destOrd="0" presId="urn:microsoft.com/office/officeart/2005/8/layout/list1"/>
    <dgm:cxn modelId="{AD20D95F-FDB5-4B9A-AE76-39C9F97522CB}" type="presParOf" srcId="{4474D073-B53F-4752-90A0-C38279D9EF97}" destId="{B04C1EC9-CE57-4A7E-BAAB-CB3979D81FB9}" srcOrd="0" destOrd="0" presId="urn:microsoft.com/office/officeart/2005/8/layout/list1"/>
    <dgm:cxn modelId="{8B0FECD3-496A-4A61-91D2-1D9AE7054F9E}" type="presParOf" srcId="{4474D073-B53F-4752-90A0-C38279D9EF97}" destId="{3042BC32-84A0-4D08-8F60-6D2B2C84B4D0}" srcOrd="1" destOrd="0" presId="urn:microsoft.com/office/officeart/2005/8/layout/list1"/>
    <dgm:cxn modelId="{A5FD1610-C769-4525-85E5-A61951C1035B}" type="presParOf" srcId="{0E0D98B6-DB66-40D9-AA14-EEF3273E5C00}" destId="{B72871EA-9D5B-49B6-AF71-5AC202C7F7A2}" srcOrd="1" destOrd="0" presId="urn:microsoft.com/office/officeart/2005/8/layout/list1"/>
    <dgm:cxn modelId="{AEA959D5-3283-4425-BC54-E1966DF69D77}" type="presParOf" srcId="{0E0D98B6-DB66-40D9-AA14-EEF3273E5C00}" destId="{42E7261D-6737-4791-9894-066BADF7DBBA}" srcOrd="2" destOrd="0" presId="urn:microsoft.com/office/officeart/2005/8/layout/list1"/>
    <dgm:cxn modelId="{16E58C5D-9E98-42F8-A18B-6FF5626F0DA6}" type="presParOf" srcId="{0E0D98B6-DB66-40D9-AA14-EEF3273E5C00}" destId="{94AD1510-977A-4F3D-BC15-06C2A3B9800A}" srcOrd="3" destOrd="0" presId="urn:microsoft.com/office/officeart/2005/8/layout/list1"/>
    <dgm:cxn modelId="{830FD4D6-CF95-42B8-9158-C78A24D8184F}" type="presParOf" srcId="{0E0D98B6-DB66-40D9-AA14-EEF3273E5C00}" destId="{EA3971F1-DC27-4FFF-BC5F-BBB5CF6D5245}" srcOrd="4" destOrd="0" presId="urn:microsoft.com/office/officeart/2005/8/layout/list1"/>
    <dgm:cxn modelId="{891C58B6-A946-4A8B-AE1F-AC7D5C808420}" type="presParOf" srcId="{EA3971F1-DC27-4FFF-BC5F-BBB5CF6D5245}" destId="{5170FCD8-08E1-435F-ADB2-89D386AF385C}" srcOrd="0" destOrd="0" presId="urn:microsoft.com/office/officeart/2005/8/layout/list1"/>
    <dgm:cxn modelId="{4BDA8FC6-5700-4447-917F-704291FC0D8C}" type="presParOf" srcId="{EA3971F1-DC27-4FFF-BC5F-BBB5CF6D5245}" destId="{193A4EBC-8C1B-4FF6-B679-5306F037CEE4}" srcOrd="1" destOrd="0" presId="urn:microsoft.com/office/officeart/2005/8/layout/list1"/>
    <dgm:cxn modelId="{FD7A3602-A8FE-4A5F-A210-5EDD45B23E79}" type="presParOf" srcId="{0E0D98B6-DB66-40D9-AA14-EEF3273E5C00}" destId="{914DABD8-5E5C-4CF9-BA48-A6196AA2EE98}" srcOrd="5" destOrd="0" presId="urn:microsoft.com/office/officeart/2005/8/layout/list1"/>
    <dgm:cxn modelId="{1C9863A0-4CBF-4DC2-8586-B907D4F592E6}" type="presParOf" srcId="{0E0D98B6-DB66-40D9-AA14-EEF3273E5C00}" destId="{CDA41923-5CDE-475E-8D50-4EBC1729629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F57B96-6BA2-4BFF-802C-0E6F615CCCFA}"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CDBB1A9A-3EC3-43EA-865A-9BBE69DB2378}">
      <dgm:prSet/>
      <dgm:spPr/>
      <dgm:t>
        <a:bodyPr/>
        <a:lstStyle/>
        <a:p>
          <a:r>
            <a:rPr lang="es-MX" dirty="0"/>
            <a:t>Input(“tu nombre”)</a:t>
          </a:r>
          <a:endParaRPr lang="en-US" dirty="0"/>
        </a:p>
      </dgm:t>
    </dgm:pt>
    <dgm:pt modelId="{5CEA2B33-0D9C-4018-8337-46892BBA9152}" type="parTrans" cxnId="{E6747E75-2624-474A-9A19-57C582EE03EC}">
      <dgm:prSet/>
      <dgm:spPr/>
      <dgm:t>
        <a:bodyPr/>
        <a:lstStyle/>
        <a:p>
          <a:endParaRPr lang="en-US"/>
        </a:p>
      </dgm:t>
    </dgm:pt>
    <dgm:pt modelId="{CA0E23A4-DE68-40CE-97D2-C3731303F12C}" type="sibTrans" cxnId="{E6747E75-2624-474A-9A19-57C582EE03EC}">
      <dgm:prSet/>
      <dgm:spPr/>
      <dgm:t>
        <a:bodyPr/>
        <a:lstStyle/>
        <a:p>
          <a:endParaRPr lang="en-US"/>
        </a:p>
      </dgm:t>
    </dgm:pt>
    <dgm:pt modelId="{2372C228-407E-4A0C-8C30-340AF28A22B6}">
      <dgm:prSet/>
      <dgm:spPr/>
      <dgm:t>
        <a:bodyPr/>
        <a:lstStyle/>
        <a:p>
          <a:r>
            <a:rPr lang="es-MX" dirty="0"/>
            <a:t>print(input(“tu nombre”))</a:t>
          </a:r>
          <a:endParaRPr lang="en-US" dirty="0"/>
        </a:p>
      </dgm:t>
    </dgm:pt>
    <dgm:pt modelId="{C910545E-629B-43F3-9458-B7E764AC6060}" type="parTrans" cxnId="{4662E29F-5752-46D6-8C67-5EE8360CADAB}">
      <dgm:prSet/>
      <dgm:spPr/>
      <dgm:t>
        <a:bodyPr/>
        <a:lstStyle/>
        <a:p>
          <a:endParaRPr lang="en-US"/>
        </a:p>
      </dgm:t>
    </dgm:pt>
    <dgm:pt modelId="{E36EE725-87E7-4FFB-97E5-20961B92D74B}" type="sibTrans" cxnId="{4662E29F-5752-46D6-8C67-5EE8360CADAB}">
      <dgm:prSet/>
      <dgm:spPr/>
      <dgm:t>
        <a:bodyPr/>
        <a:lstStyle/>
        <a:p>
          <a:endParaRPr lang="en-US"/>
        </a:p>
      </dgm:t>
    </dgm:pt>
    <dgm:pt modelId="{18A57C61-C1E9-454E-8A0B-3053CC77E956}">
      <dgm:prSet/>
      <dgm:spPr/>
      <dgm:t>
        <a:bodyPr/>
        <a:lstStyle/>
        <a:p>
          <a:r>
            <a:rPr lang="es-MX" dirty="0"/>
            <a:t>Input &gt; introducir </a:t>
          </a:r>
          <a:endParaRPr lang="en-US" dirty="0"/>
        </a:p>
      </dgm:t>
    </dgm:pt>
    <dgm:pt modelId="{A97939F0-589D-4A72-83D2-19D00518C757}" type="sibTrans" cxnId="{71367D19-D595-4A0E-BE77-0FB1BAA5693D}">
      <dgm:prSet/>
      <dgm:spPr/>
      <dgm:t>
        <a:bodyPr/>
        <a:lstStyle/>
        <a:p>
          <a:endParaRPr lang="en-US"/>
        </a:p>
      </dgm:t>
    </dgm:pt>
    <dgm:pt modelId="{ABE62620-DDD2-43D4-B254-7C94EC3DE177}" type="parTrans" cxnId="{71367D19-D595-4A0E-BE77-0FB1BAA5693D}">
      <dgm:prSet/>
      <dgm:spPr/>
      <dgm:t>
        <a:bodyPr/>
        <a:lstStyle/>
        <a:p>
          <a:endParaRPr lang="en-US"/>
        </a:p>
      </dgm:t>
    </dgm:pt>
    <dgm:pt modelId="{A1F29E6B-453A-4F88-A563-552701EE91EB}" type="pres">
      <dgm:prSet presAssocID="{46F57B96-6BA2-4BFF-802C-0E6F615CCCFA}" presName="vert0" presStyleCnt="0">
        <dgm:presLayoutVars>
          <dgm:dir/>
          <dgm:animOne val="branch"/>
          <dgm:animLvl val="lvl"/>
        </dgm:presLayoutVars>
      </dgm:prSet>
      <dgm:spPr/>
    </dgm:pt>
    <dgm:pt modelId="{01C4FF67-3590-4F9A-99EC-E214F38386B4}" type="pres">
      <dgm:prSet presAssocID="{18A57C61-C1E9-454E-8A0B-3053CC77E956}" presName="thickLine" presStyleLbl="alignNode1" presStyleIdx="0" presStyleCnt="3"/>
      <dgm:spPr/>
    </dgm:pt>
    <dgm:pt modelId="{2934A201-53F5-4468-BB81-5EDAC36B22F0}" type="pres">
      <dgm:prSet presAssocID="{18A57C61-C1E9-454E-8A0B-3053CC77E956}" presName="horz1" presStyleCnt="0"/>
      <dgm:spPr/>
    </dgm:pt>
    <dgm:pt modelId="{A09F3203-0AD8-4B10-A3AC-13C33D3241F1}" type="pres">
      <dgm:prSet presAssocID="{18A57C61-C1E9-454E-8A0B-3053CC77E956}" presName="tx1" presStyleLbl="revTx" presStyleIdx="0" presStyleCnt="3"/>
      <dgm:spPr/>
    </dgm:pt>
    <dgm:pt modelId="{31CD530E-AAA8-419A-AEE4-9E19B39D6294}" type="pres">
      <dgm:prSet presAssocID="{18A57C61-C1E9-454E-8A0B-3053CC77E956}" presName="vert1" presStyleCnt="0"/>
      <dgm:spPr/>
    </dgm:pt>
    <dgm:pt modelId="{62E85F6F-69D5-47E5-89C4-B3DBE889F4FF}" type="pres">
      <dgm:prSet presAssocID="{CDBB1A9A-3EC3-43EA-865A-9BBE69DB2378}" presName="thickLine" presStyleLbl="alignNode1" presStyleIdx="1" presStyleCnt="3"/>
      <dgm:spPr/>
    </dgm:pt>
    <dgm:pt modelId="{8B4F1153-609B-48EC-AFBF-975D3E8008F3}" type="pres">
      <dgm:prSet presAssocID="{CDBB1A9A-3EC3-43EA-865A-9BBE69DB2378}" presName="horz1" presStyleCnt="0"/>
      <dgm:spPr/>
    </dgm:pt>
    <dgm:pt modelId="{FDE47270-457B-4E05-BB07-B00EC74B479A}" type="pres">
      <dgm:prSet presAssocID="{CDBB1A9A-3EC3-43EA-865A-9BBE69DB2378}" presName="tx1" presStyleLbl="revTx" presStyleIdx="1" presStyleCnt="3"/>
      <dgm:spPr/>
    </dgm:pt>
    <dgm:pt modelId="{DF50683C-3818-4922-B0E7-5A414C325E93}" type="pres">
      <dgm:prSet presAssocID="{CDBB1A9A-3EC3-43EA-865A-9BBE69DB2378}" presName="vert1" presStyleCnt="0"/>
      <dgm:spPr/>
    </dgm:pt>
    <dgm:pt modelId="{DF915204-6597-47CB-9BF4-53567A4BE972}" type="pres">
      <dgm:prSet presAssocID="{2372C228-407E-4A0C-8C30-340AF28A22B6}" presName="thickLine" presStyleLbl="alignNode1" presStyleIdx="2" presStyleCnt="3"/>
      <dgm:spPr/>
    </dgm:pt>
    <dgm:pt modelId="{D05959AA-6C94-478B-9D9D-018913B42EC3}" type="pres">
      <dgm:prSet presAssocID="{2372C228-407E-4A0C-8C30-340AF28A22B6}" presName="horz1" presStyleCnt="0"/>
      <dgm:spPr/>
    </dgm:pt>
    <dgm:pt modelId="{AA22FE3F-D1B0-4980-BA7A-50227D49AA73}" type="pres">
      <dgm:prSet presAssocID="{2372C228-407E-4A0C-8C30-340AF28A22B6}" presName="tx1" presStyleLbl="revTx" presStyleIdx="2" presStyleCnt="3"/>
      <dgm:spPr/>
    </dgm:pt>
    <dgm:pt modelId="{F86FAFEC-E4CA-494D-84EA-B1E7EC351CCB}" type="pres">
      <dgm:prSet presAssocID="{2372C228-407E-4A0C-8C30-340AF28A22B6}" presName="vert1" presStyleCnt="0"/>
      <dgm:spPr/>
    </dgm:pt>
  </dgm:ptLst>
  <dgm:cxnLst>
    <dgm:cxn modelId="{71367D19-D595-4A0E-BE77-0FB1BAA5693D}" srcId="{46F57B96-6BA2-4BFF-802C-0E6F615CCCFA}" destId="{18A57C61-C1E9-454E-8A0B-3053CC77E956}" srcOrd="0" destOrd="0" parTransId="{ABE62620-DDD2-43D4-B254-7C94EC3DE177}" sibTransId="{A97939F0-589D-4A72-83D2-19D00518C757}"/>
    <dgm:cxn modelId="{E6747E75-2624-474A-9A19-57C582EE03EC}" srcId="{46F57B96-6BA2-4BFF-802C-0E6F615CCCFA}" destId="{CDBB1A9A-3EC3-43EA-865A-9BBE69DB2378}" srcOrd="1" destOrd="0" parTransId="{5CEA2B33-0D9C-4018-8337-46892BBA9152}" sibTransId="{CA0E23A4-DE68-40CE-97D2-C3731303F12C}"/>
    <dgm:cxn modelId="{1821667E-648A-4CE6-A15F-0C4AB02666C7}" type="presOf" srcId="{CDBB1A9A-3EC3-43EA-865A-9BBE69DB2378}" destId="{FDE47270-457B-4E05-BB07-B00EC74B479A}" srcOrd="0" destOrd="0" presId="urn:microsoft.com/office/officeart/2008/layout/LinedList"/>
    <dgm:cxn modelId="{4662E29F-5752-46D6-8C67-5EE8360CADAB}" srcId="{46F57B96-6BA2-4BFF-802C-0E6F615CCCFA}" destId="{2372C228-407E-4A0C-8C30-340AF28A22B6}" srcOrd="2" destOrd="0" parTransId="{C910545E-629B-43F3-9458-B7E764AC6060}" sibTransId="{E36EE725-87E7-4FFB-97E5-20961B92D74B}"/>
    <dgm:cxn modelId="{AFE445B4-262F-4BA0-92D2-942123F6B9E8}" type="presOf" srcId="{2372C228-407E-4A0C-8C30-340AF28A22B6}" destId="{AA22FE3F-D1B0-4980-BA7A-50227D49AA73}" srcOrd="0" destOrd="0" presId="urn:microsoft.com/office/officeart/2008/layout/LinedList"/>
    <dgm:cxn modelId="{1A625AB9-E009-4473-B22C-99F5E0BFF020}" type="presOf" srcId="{46F57B96-6BA2-4BFF-802C-0E6F615CCCFA}" destId="{A1F29E6B-453A-4F88-A563-552701EE91EB}" srcOrd="0" destOrd="0" presId="urn:microsoft.com/office/officeart/2008/layout/LinedList"/>
    <dgm:cxn modelId="{919D10E6-6974-4258-ACEF-C4138593CB5F}" type="presOf" srcId="{18A57C61-C1E9-454E-8A0B-3053CC77E956}" destId="{A09F3203-0AD8-4B10-A3AC-13C33D3241F1}" srcOrd="0" destOrd="0" presId="urn:microsoft.com/office/officeart/2008/layout/LinedList"/>
    <dgm:cxn modelId="{877BB813-5302-443F-B82D-2F35991BB58E}" type="presParOf" srcId="{A1F29E6B-453A-4F88-A563-552701EE91EB}" destId="{01C4FF67-3590-4F9A-99EC-E214F38386B4}" srcOrd="0" destOrd="0" presId="urn:microsoft.com/office/officeart/2008/layout/LinedList"/>
    <dgm:cxn modelId="{9B7BFEA4-6414-4E41-B374-53759FB6818A}" type="presParOf" srcId="{A1F29E6B-453A-4F88-A563-552701EE91EB}" destId="{2934A201-53F5-4468-BB81-5EDAC36B22F0}" srcOrd="1" destOrd="0" presId="urn:microsoft.com/office/officeart/2008/layout/LinedList"/>
    <dgm:cxn modelId="{FC8080D4-D80F-409A-9B6B-1F98517D36B0}" type="presParOf" srcId="{2934A201-53F5-4468-BB81-5EDAC36B22F0}" destId="{A09F3203-0AD8-4B10-A3AC-13C33D3241F1}" srcOrd="0" destOrd="0" presId="urn:microsoft.com/office/officeart/2008/layout/LinedList"/>
    <dgm:cxn modelId="{D890A48A-4465-4624-9458-4A05ACA40A61}" type="presParOf" srcId="{2934A201-53F5-4468-BB81-5EDAC36B22F0}" destId="{31CD530E-AAA8-419A-AEE4-9E19B39D6294}" srcOrd="1" destOrd="0" presId="urn:microsoft.com/office/officeart/2008/layout/LinedList"/>
    <dgm:cxn modelId="{0C506637-2E9D-4592-971F-9BF1FCF8E7AD}" type="presParOf" srcId="{A1F29E6B-453A-4F88-A563-552701EE91EB}" destId="{62E85F6F-69D5-47E5-89C4-B3DBE889F4FF}" srcOrd="2" destOrd="0" presId="urn:microsoft.com/office/officeart/2008/layout/LinedList"/>
    <dgm:cxn modelId="{C97C77FA-811F-4179-A73A-B54C2FECE874}" type="presParOf" srcId="{A1F29E6B-453A-4F88-A563-552701EE91EB}" destId="{8B4F1153-609B-48EC-AFBF-975D3E8008F3}" srcOrd="3" destOrd="0" presId="urn:microsoft.com/office/officeart/2008/layout/LinedList"/>
    <dgm:cxn modelId="{C44B18F6-1BCE-4DEA-A0B9-EDDDE16B5028}" type="presParOf" srcId="{8B4F1153-609B-48EC-AFBF-975D3E8008F3}" destId="{FDE47270-457B-4E05-BB07-B00EC74B479A}" srcOrd="0" destOrd="0" presId="urn:microsoft.com/office/officeart/2008/layout/LinedList"/>
    <dgm:cxn modelId="{611282BD-B90C-488C-B7A4-3727BD0896D1}" type="presParOf" srcId="{8B4F1153-609B-48EC-AFBF-975D3E8008F3}" destId="{DF50683C-3818-4922-B0E7-5A414C325E93}" srcOrd="1" destOrd="0" presId="urn:microsoft.com/office/officeart/2008/layout/LinedList"/>
    <dgm:cxn modelId="{52E6F34F-939E-4551-87D6-5D2472144C05}" type="presParOf" srcId="{A1F29E6B-453A-4F88-A563-552701EE91EB}" destId="{DF915204-6597-47CB-9BF4-53567A4BE972}" srcOrd="4" destOrd="0" presId="urn:microsoft.com/office/officeart/2008/layout/LinedList"/>
    <dgm:cxn modelId="{115E2D2D-46A9-4D4F-8B4C-476822CD5F5A}" type="presParOf" srcId="{A1F29E6B-453A-4F88-A563-552701EE91EB}" destId="{D05959AA-6C94-478B-9D9D-018913B42EC3}" srcOrd="5" destOrd="0" presId="urn:microsoft.com/office/officeart/2008/layout/LinedList"/>
    <dgm:cxn modelId="{4D19FB53-EEA9-4C62-8FE0-3F9A9FAFF8A2}" type="presParOf" srcId="{D05959AA-6C94-478B-9D9D-018913B42EC3}" destId="{AA22FE3F-D1B0-4980-BA7A-50227D49AA73}" srcOrd="0" destOrd="0" presId="urn:microsoft.com/office/officeart/2008/layout/LinedList"/>
    <dgm:cxn modelId="{F1707E49-83D4-4B33-A94F-5BD54A9C1D14}" type="presParOf" srcId="{D05959AA-6C94-478B-9D9D-018913B42EC3}" destId="{F86FAFEC-E4CA-494D-84EA-B1E7EC351CC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85BFE4-5FDE-45BF-853A-A8BDEFD797D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2F8048F-84F2-46E2-BCC4-6C748BE04EB0}">
      <dgm:prSet/>
      <dgm:spPr/>
      <dgm:t>
        <a:bodyPr/>
        <a:lstStyle/>
        <a:p>
          <a:r>
            <a:rPr lang="es-MX"/>
            <a:t>Print()</a:t>
          </a:r>
          <a:endParaRPr lang="en-US"/>
        </a:p>
      </dgm:t>
    </dgm:pt>
    <dgm:pt modelId="{0932D22C-980A-4163-8703-DD3FA424D17B}" type="parTrans" cxnId="{92D31BF0-39EB-424C-A002-96A23D954940}">
      <dgm:prSet/>
      <dgm:spPr/>
      <dgm:t>
        <a:bodyPr/>
        <a:lstStyle/>
        <a:p>
          <a:endParaRPr lang="en-US"/>
        </a:p>
      </dgm:t>
    </dgm:pt>
    <dgm:pt modelId="{D247646A-226C-4B5C-B2BA-1F261D787A2F}" type="sibTrans" cxnId="{92D31BF0-39EB-424C-A002-96A23D954940}">
      <dgm:prSet/>
      <dgm:spPr/>
      <dgm:t>
        <a:bodyPr/>
        <a:lstStyle/>
        <a:p>
          <a:endParaRPr lang="en-US"/>
        </a:p>
      </dgm:t>
    </dgm:pt>
    <dgm:pt modelId="{77119090-9BD7-4BE3-8073-07CCC70035AD}">
      <dgm:prSet/>
      <dgm:spPr/>
      <dgm:t>
        <a:bodyPr/>
        <a:lstStyle/>
        <a:p>
          <a:r>
            <a:rPr lang="es-MX"/>
            <a:t>Input()</a:t>
          </a:r>
          <a:endParaRPr lang="en-US"/>
        </a:p>
      </dgm:t>
    </dgm:pt>
    <dgm:pt modelId="{DC9087BF-7F70-4472-A77E-98291A88F6E6}" type="parTrans" cxnId="{41C55ADC-DC0E-4F3B-B692-54F130690F55}">
      <dgm:prSet/>
      <dgm:spPr/>
      <dgm:t>
        <a:bodyPr/>
        <a:lstStyle/>
        <a:p>
          <a:endParaRPr lang="en-US"/>
        </a:p>
      </dgm:t>
    </dgm:pt>
    <dgm:pt modelId="{62EDE2BB-CEF6-457A-A989-FC43C9799036}" type="sibTrans" cxnId="{41C55ADC-DC0E-4F3B-B692-54F130690F55}">
      <dgm:prSet/>
      <dgm:spPr/>
      <dgm:t>
        <a:bodyPr/>
        <a:lstStyle/>
        <a:p>
          <a:endParaRPr lang="en-US"/>
        </a:p>
      </dgm:t>
    </dgm:pt>
    <dgm:pt modelId="{7817BEDB-B34B-4689-883F-4037D242D37B}">
      <dgm:prSet/>
      <dgm:spPr/>
      <dgm:t>
        <a:bodyPr/>
        <a:lstStyle/>
        <a:p>
          <a:r>
            <a:rPr lang="es-MX"/>
            <a:t>255</a:t>
          </a:r>
          <a:endParaRPr lang="en-US"/>
        </a:p>
      </dgm:t>
    </dgm:pt>
    <dgm:pt modelId="{ACDBC154-47FA-4F94-8459-C53AC37B7F02}" type="parTrans" cxnId="{2622DFD5-82EC-46BE-96E5-0DD0115593E6}">
      <dgm:prSet/>
      <dgm:spPr/>
      <dgm:t>
        <a:bodyPr/>
        <a:lstStyle/>
        <a:p>
          <a:endParaRPr lang="en-US"/>
        </a:p>
      </dgm:t>
    </dgm:pt>
    <dgm:pt modelId="{71A1A5F0-32DC-4C8A-80D0-A6A8CC39A0BB}" type="sibTrans" cxnId="{2622DFD5-82EC-46BE-96E5-0DD0115593E6}">
      <dgm:prSet/>
      <dgm:spPr/>
      <dgm:t>
        <a:bodyPr/>
        <a:lstStyle/>
        <a:p>
          <a:endParaRPr lang="en-US"/>
        </a:p>
      </dgm:t>
    </dgm:pt>
    <dgm:pt modelId="{6D46ACA2-D563-4D8E-BFDE-6D514878777F}">
      <dgm:prSet/>
      <dgm:spPr/>
      <dgm:t>
        <a:bodyPr/>
        <a:lstStyle/>
        <a:p>
          <a:r>
            <a:rPr lang="es-MX"/>
            <a:t>22035</a:t>
          </a:r>
          <a:endParaRPr lang="en-US"/>
        </a:p>
      </dgm:t>
    </dgm:pt>
    <dgm:pt modelId="{3B15614D-0FA1-4478-B6A2-1AC33DD5AF6A}" type="parTrans" cxnId="{C571F3D0-8F71-4BAE-82B5-DEC40BA981E4}">
      <dgm:prSet/>
      <dgm:spPr/>
      <dgm:t>
        <a:bodyPr/>
        <a:lstStyle/>
        <a:p>
          <a:endParaRPr lang="en-US"/>
        </a:p>
      </dgm:t>
    </dgm:pt>
    <dgm:pt modelId="{BAA7654B-D5CD-4431-B8AD-E12654E7756C}" type="sibTrans" cxnId="{C571F3D0-8F71-4BAE-82B5-DEC40BA981E4}">
      <dgm:prSet/>
      <dgm:spPr/>
      <dgm:t>
        <a:bodyPr/>
        <a:lstStyle/>
        <a:p>
          <a:endParaRPr lang="en-US"/>
        </a:p>
      </dgm:t>
    </dgm:pt>
    <dgm:pt modelId="{06A79681-98FB-47A1-88FA-5DF707ABAEF4}">
      <dgm:prSet/>
      <dgm:spPr/>
      <dgm:t>
        <a:bodyPr/>
        <a:lstStyle/>
        <a:p>
          <a:r>
            <a:rPr lang="es-MX"/>
            <a:t>Falso</a:t>
          </a:r>
          <a:endParaRPr lang="en-US"/>
        </a:p>
      </dgm:t>
    </dgm:pt>
    <dgm:pt modelId="{3D912DA5-7694-4FC9-B177-9D55E776560E}" type="parTrans" cxnId="{73A6EBF9-9E95-471A-A2AB-C4289FE0F231}">
      <dgm:prSet/>
      <dgm:spPr/>
      <dgm:t>
        <a:bodyPr/>
        <a:lstStyle/>
        <a:p>
          <a:endParaRPr lang="en-US"/>
        </a:p>
      </dgm:t>
    </dgm:pt>
    <dgm:pt modelId="{A9FA40EA-0621-4FE2-B308-EAA4774122D7}" type="sibTrans" cxnId="{73A6EBF9-9E95-471A-A2AB-C4289FE0F231}">
      <dgm:prSet/>
      <dgm:spPr/>
      <dgm:t>
        <a:bodyPr/>
        <a:lstStyle/>
        <a:p>
          <a:endParaRPr lang="en-US"/>
        </a:p>
      </dgm:t>
    </dgm:pt>
    <dgm:pt modelId="{F53C92FA-EED6-4408-8C40-73D2C39E1E06}" type="pres">
      <dgm:prSet presAssocID="{6B85BFE4-5FDE-45BF-853A-A8BDEFD797D5}" presName="diagram" presStyleCnt="0">
        <dgm:presLayoutVars>
          <dgm:dir/>
          <dgm:resizeHandles val="exact"/>
        </dgm:presLayoutVars>
      </dgm:prSet>
      <dgm:spPr/>
    </dgm:pt>
    <dgm:pt modelId="{EC2444FD-A0A3-482E-B277-36169972315E}" type="pres">
      <dgm:prSet presAssocID="{92F8048F-84F2-46E2-BCC4-6C748BE04EB0}" presName="node" presStyleLbl="node1" presStyleIdx="0" presStyleCnt="5">
        <dgm:presLayoutVars>
          <dgm:bulletEnabled val="1"/>
        </dgm:presLayoutVars>
      </dgm:prSet>
      <dgm:spPr/>
    </dgm:pt>
    <dgm:pt modelId="{9402A3BD-7D65-431B-B326-AC5346F32FAA}" type="pres">
      <dgm:prSet presAssocID="{D247646A-226C-4B5C-B2BA-1F261D787A2F}" presName="sibTrans" presStyleCnt="0"/>
      <dgm:spPr/>
    </dgm:pt>
    <dgm:pt modelId="{E758BF12-F32E-4B86-B236-1F6402F963E6}" type="pres">
      <dgm:prSet presAssocID="{77119090-9BD7-4BE3-8073-07CCC70035AD}" presName="node" presStyleLbl="node1" presStyleIdx="1" presStyleCnt="5">
        <dgm:presLayoutVars>
          <dgm:bulletEnabled val="1"/>
        </dgm:presLayoutVars>
      </dgm:prSet>
      <dgm:spPr/>
    </dgm:pt>
    <dgm:pt modelId="{BDB62FE0-43F7-4B7A-9A70-3E1954ECAD80}" type="pres">
      <dgm:prSet presAssocID="{62EDE2BB-CEF6-457A-A989-FC43C9799036}" presName="sibTrans" presStyleCnt="0"/>
      <dgm:spPr/>
    </dgm:pt>
    <dgm:pt modelId="{2CF3550A-3114-4D74-9361-CA1EDCC513EC}" type="pres">
      <dgm:prSet presAssocID="{7817BEDB-B34B-4689-883F-4037D242D37B}" presName="node" presStyleLbl="node1" presStyleIdx="2" presStyleCnt="5">
        <dgm:presLayoutVars>
          <dgm:bulletEnabled val="1"/>
        </dgm:presLayoutVars>
      </dgm:prSet>
      <dgm:spPr/>
    </dgm:pt>
    <dgm:pt modelId="{362024B3-29DB-4ECA-831F-A0947A2BC07C}" type="pres">
      <dgm:prSet presAssocID="{71A1A5F0-32DC-4C8A-80D0-A6A8CC39A0BB}" presName="sibTrans" presStyleCnt="0"/>
      <dgm:spPr/>
    </dgm:pt>
    <dgm:pt modelId="{71D4CB19-07F5-41D4-B5E4-F5BF33E44D3C}" type="pres">
      <dgm:prSet presAssocID="{6D46ACA2-D563-4D8E-BFDE-6D514878777F}" presName="node" presStyleLbl="node1" presStyleIdx="3" presStyleCnt="5">
        <dgm:presLayoutVars>
          <dgm:bulletEnabled val="1"/>
        </dgm:presLayoutVars>
      </dgm:prSet>
      <dgm:spPr/>
    </dgm:pt>
    <dgm:pt modelId="{0C8DE0C9-9218-4533-86EE-68F6B467C2D0}" type="pres">
      <dgm:prSet presAssocID="{BAA7654B-D5CD-4431-B8AD-E12654E7756C}" presName="sibTrans" presStyleCnt="0"/>
      <dgm:spPr/>
    </dgm:pt>
    <dgm:pt modelId="{54DDF369-B1D7-4B4E-97CB-122B469F6EB5}" type="pres">
      <dgm:prSet presAssocID="{06A79681-98FB-47A1-88FA-5DF707ABAEF4}" presName="node" presStyleLbl="node1" presStyleIdx="4" presStyleCnt="5">
        <dgm:presLayoutVars>
          <dgm:bulletEnabled val="1"/>
        </dgm:presLayoutVars>
      </dgm:prSet>
      <dgm:spPr/>
    </dgm:pt>
  </dgm:ptLst>
  <dgm:cxnLst>
    <dgm:cxn modelId="{71BDF717-B98F-4E2B-A284-ED4923C45FAF}" type="presOf" srcId="{6B85BFE4-5FDE-45BF-853A-A8BDEFD797D5}" destId="{F53C92FA-EED6-4408-8C40-73D2C39E1E06}" srcOrd="0" destOrd="0" presId="urn:microsoft.com/office/officeart/2005/8/layout/default"/>
    <dgm:cxn modelId="{A307BC72-70AD-44AE-BDB0-2CD4623D3AC0}" type="presOf" srcId="{77119090-9BD7-4BE3-8073-07CCC70035AD}" destId="{E758BF12-F32E-4B86-B236-1F6402F963E6}" srcOrd="0" destOrd="0" presId="urn:microsoft.com/office/officeart/2005/8/layout/default"/>
    <dgm:cxn modelId="{D6E02A87-AAE1-418D-84F6-B1994269DCE9}" type="presOf" srcId="{92F8048F-84F2-46E2-BCC4-6C748BE04EB0}" destId="{EC2444FD-A0A3-482E-B277-36169972315E}" srcOrd="0" destOrd="0" presId="urn:microsoft.com/office/officeart/2005/8/layout/default"/>
    <dgm:cxn modelId="{6BB981A6-4638-4A5B-BC68-97AC808B7EBB}" type="presOf" srcId="{7817BEDB-B34B-4689-883F-4037D242D37B}" destId="{2CF3550A-3114-4D74-9361-CA1EDCC513EC}" srcOrd="0" destOrd="0" presId="urn:microsoft.com/office/officeart/2005/8/layout/default"/>
    <dgm:cxn modelId="{0BB3D0AF-A7D4-4B96-93AF-30E4860CEC92}" type="presOf" srcId="{06A79681-98FB-47A1-88FA-5DF707ABAEF4}" destId="{54DDF369-B1D7-4B4E-97CB-122B469F6EB5}" srcOrd="0" destOrd="0" presId="urn:microsoft.com/office/officeart/2005/8/layout/default"/>
    <dgm:cxn modelId="{2C0E0AC9-8725-4D3B-A2E9-61B38258A5DF}" type="presOf" srcId="{6D46ACA2-D563-4D8E-BFDE-6D514878777F}" destId="{71D4CB19-07F5-41D4-B5E4-F5BF33E44D3C}" srcOrd="0" destOrd="0" presId="urn:microsoft.com/office/officeart/2005/8/layout/default"/>
    <dgm:cxn modelId="{C571F3D0-8F71-4BAE-82B5-DEC40BA981E4}" srcId="{6B85BFE4-5FDE-45BF-853A-A8BDEFD797D5}" destId="{6D46ACA2-D563-4D8E-BFDE-6D514878777F}" srcOrd="3" destOrd="0" parTransId="{3B15614D-0FA1-4478-B6A2-1AC33DD5AF6A}" sibTransId="{BAA7654B-D5CD-4431-B8AD-E12654E7756C}"/>
    <dgm:cxn modelId="{2622DFD5-82EC-46BE-96E5-0DD0115593E6}" srcId="{6B85BFE4-5FDE-45BF-853A-A8BDEFD797D5}" destId="{7817BEDB-B34B-4689-883F-4037D242D37B}" srcOrd="2" destOrd="0" parTransId="{ACDBC154-47FA-4F94-8459-C53AC37B7F02}" sibTransId="{71A1A5F0-32DC-4C8A-80D0-A6A8CC39A0BB}"/>
    <dgm:cxn modelId="{41C55ADC-DC0E-4F3B-B692-54F130690F55}" srcId="{6B85BFE4-5FDE-45BF-853A-A8BDEFD797D5}" destId="{77119090-9BD7-4BE3-8073-07CCC70035AD}" srcOrd="1" destOrd="0" parTransId="{DC9087BF-7F70-4472-A77E-98291A88F6E6}" sibTransId="{62EDE2BB-CEF6-457A-A989-FC43C9799036}"/>
    <dgm:cxn modelId="{92D31BF0-39EB-424C-A002-96A23D954940}" srcId="{6B85BFE4-5FDE-45BF-853A-A8BDEFD797D5}" destId="{92F8048F-84F2-46E2-BCC4-6C748BE04EB0}" srcOrd="0" destOrd="0" parTransId="{0932D22C-980A-4163-8703-DD3FA424D17B}" sibTransId="{D247646A-226C-4B5C-B2BA-1F261D787A2F}"/>
    <dgm:cxn modelId="{73A6EBF9-9E95-471A-A2AB-C4289FE0F231}" srcId="{6B85BFE4-5FDE-45BF-853A-A8BDEFD797D5}" destId="{06A79681-98FB-47A1-88FA-5DF707ABAEF4}" srcOrd="4" destOrd="0" parTransId="{3D912DA5-7694-4FC9-B177-9D55E776560E}" sibTransId="{A9FA40EA-0621-4FE2-B308-EAA4774122D7}"/>
    <dgm:cxn modelId="{13D2CD2F-DAA1-45B3-81E1-D58D33A12B9D}" type="presParOf" srcId="{F53C92FA-EED6-4408-8C40-73D2C39E1E06}" destId="{EC2444FD-A0A3-482E-B277-36169972315E}" srcOrd="0" destOrd="0" presId="urn:microsoft.com/office/officeart/2005/8/layout/default"/>
    <dgm:cxn modelId="{CCC0493C-D677-43EA-B205-CA84A8535B67}" type="presParOf" srcId="{F53C92FA-EED6-4408-8C40-73D2C39E1E06}" destId="{9402A3BD-7D65-431B-B326-AC5346F32FAA}" srcOrd="1" destOrd="0" presId="urn:microsoft.com/office/officeart/2005/8/layout/default"/>
    <dgm:cxn modelId="{F7AB6D6F-656B-48FA-85CF-1FFFA0F370B3}" type="presParOf" srcId="{F53C92FA-EED6-4408-8C40-73D2C39E1E06}" destId="{E758BF12-F32E-4B86-B236-1F6402F963E6}" srcOrd="2" destOrd="0" presId="urn:microsoft.com/office/officeart/2005/8/layout/default"/>
    <dgm:cxn modelId="{56ABEB4D-5623-4EFF-B8EB-08E7CA55273C}" type="presParOf" srcId="{F53C92FA-EED6-4408-8C40-73D2C39E1E06}" destId="{BDB62FE0-43F7-4B7A-9A70-3E1954ECAD80}" srcOrd="3" destOrd="0" presId="urn:microsoft.com/office/officeart/2005/8/layout/default"/>
    <dgm:cxn modelId="{207CD009-2AAF-474C-91CE-D3A0591CAAA3}" type="presParOf" srcId="{F53C92FA-EED6-4408-8C40-73D2C39E1E06}" destId="{2CF3550A-3114-4D74-9361-CA1EDCC513EC}" srcOrd="4" destOrd="0" presId="urn:microsoft.com/office/officeart/2005/8/layout/default"/>
    <dgm:cxn modelId="{6B8B1829-D32C-49E9-9C7F-D4AD7E932B37}" type="presParOf" srcId="{F53C92FA-EED6-4408-8C40-73D2C39E1E06}" destId="{362024B3-29DB-4ECA-831F-A0947A2BC07C}" srcOrd="5" destOrd="0" presId="urn:microsoft.com/office/officeart/2005/8/layout/default"/>
    <dgm:cxn modelId="{A436CA06-AE9A-451A-A6CB-68401D863EE0}" type="presParOf" srcId="{F53C92FA-EED6-4408-8C40-73D2C39E1E06}" destId="{71D4CB19-07F5-41D4-B5E4-F5BF33E44D3C}" srcOrd="6" destOrd="0" presId="urn:microsoft.com/office/officeart/2005/8/layout/default"/>
    <dgm:cxn modelId="{75B0F9DD-D694-4DA0-84C4-00989BCA5E32}" type="presParOf" srcId="{F53C92FA-EED6-4408-8C40-73D2C39E1E06}" destId="{0C8DE0C9-9218-4533-86EE-68F6B467C2D0}" srcOrd="7" destOrd="0" presId="urn:microsoft.com/office/officeart/2005/8/layout/default"/>
    <dgm:cxn modelId="{148C4C06-4D4B-4FD5-A08C-218163142233}" type="presParOf" srcId="{F53C92FA-EED6-4408-8C40-73D2C39E1E06}" destId="{54DDF369-B1D7-4B4E-97CB-122B469F6EB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6CDD23-F416-4AA2-936A-D3CD8B1B74C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782F76C-8295-4FC0-BB58-8D442230972C}">
      <dgm:prSet/>
      <dgm:spPr/>
      <dgm:t>
        <a:bodyPr/>
        <a:lstStyle/>
        <a:p>
          <a:r>
            <a:rPr lang="en-US"/>
            <a:t>texto (str) "Python" "750" </a:t>
          </a:r>
        </a:p>
      </dgm:t>
    </dgm:pt>
    <dgm:pt modelId="{337F7035-3492-4DCC-A46A-98FCCB6CEBCC}" type="parTrans" cxnId="{FF327BDB-FE51-44DA-8FCE-DE1031936369}">
      <dgm:prSet/>
      <dgm:spPr/>
      <dgm:t>
        <a:bodyPr/>
        <a:lstStyle/>
        <a:p>
          <a:endParaRPr lang="en-US"/>
        </a:p>
      </dgm:t>
    </dgm:pt>
    <dgm:pt modelId="{7F2DB020-67EA-490C-9EC7-E3E04BB95803}" type="sibTrans" cxnId="{FF327BDB-FE51-44DA-8FCE-DE1031936369}">
      <dgm:prSet/>
      <dgm:spPr/>
      <dgm:t>
        <a:bodyPr/>
        <a:lstStyle/>
        <a:p>
          <a:endParaRPr lang="en-US"/>
        </a:p>
      </dgm:t>
    </dgm:pt>
    <dgm:pt modelId="{4302220A-BF0B-4CE0-ABD6-0746389D502E}">
      <dgm:prSet/>
      <dgm:spPr/>
      <dgm:t>
        <a:bodyPr/>
        <a:lstStyle/>
        <a:p>
          <a:r>
            <a:rPr lang="en-US"/>
            <a:t>números int 250 float 12.50 </a:t>
          </a:r>
        </a:p>
      </dgm:t>
    </dgm:pt>
    <dgm:pt modelId="{0E3557F0-E5A9-4264-98CB-60585CB072BC}" type="parTrans" cxnId="{023FBF06-BA8E-417D-BFCE-DD4C560AAA54}">
      <dgm:prSet/>
      <dgm:spPr/>
      <dgm:t>
        <a:bodyPr/>
        <a:lstStyle/>
        <a:p>
          <a:endParaRPr lang="en-US"/>
        </a:p>
      </dgm:t>
    </dgm:pt>
    <dgm:pt modelId="{B52F0636-1357-478D-BB54-59F76A3CD0F4}" type="sibTrans" cxnId="{023FBF06-BA8E-417D-BFCE-DD4C560AAA54}">
      <dgm:prSet/>
      <dgm:spPr/>
      <dgm:t>
        <a:bodyPr/>
        <a:lstStyle/>
        <a:p>
          <a:endParaRPr lang="en-US"/>
        </a:p>
      </dgm:t>
    </dgm:pt>
    <dgm:pt modelId="{39779E18-9EE5-4E13-BD99-9486F11BF7D0}">
      <dgm:prSet/>
      <dgm:spPr/>
      <dgm:t>
        <a:bodyPr/>
        <a:lstStyle/>
        <a:p>
          <a:r>
            <a:rPr lang="en-US"/>
            <a:t>booleanos True False </a:t>
          </a:r>
        </a:p>
      </dgm:t>
    </dgm:pt>
    <dgm:pt modelId="{FD5C06A1-74CD-4E08-83E0-92A69F11A98F}" type="parTrans" cxnId="{E2AF6C1F-B0C4-4BC1-AABD-ED900C972964}">
      <dgm:prSet/>
      <dgm:spPr/>
      <dgm:t>
        <a:bodyPr/>
        <a:lstStyle/>
        <a:p>
          <a:endParaRPr lang="en-US"/>
        </a:p>
      </dgm:t>
    </dgm:pt>
    <dgm:pt modelId="{B1CCF858-5903-4426-9CFB-BAFC9FFF1DA4}" type="sibTrans" cxnId="{E2AF6C1F-B0C4-4BC1-AABD-ED900C972964}">
      <dgm:prSet/>
      <dgm:spPr/>
      <dgm:t>
        <a:bodyPr/>
        <a:lstStyle/>
        <a:p>
          <a:endParaRPr lang="en-US"/>
        </a:p>
      </dgm:t>
    </dgm:pt>
    <dgm:pt modelId="{92D8802B-02EA-41B6-833D-1F9FD26EDBC7}" type="pres">
      <dgm:prSet presAssocID="{796CDD23-F416-4AA2-936A-D3CD8B1B74C9}" presName="hierChild1" presStyleCnt="0">
        <dgm:presLayoutVars>
          <dgm:chPref val="1"/>
          <dgm:dir/>
          <dgm:animOne val="branch"/>
          <dgm:animLvl val="lvl"/>
          <dgm:resizeHandles/>
        </dgm:presLayoutVars>
      </dgm:prSet>
      <dgm:spPr/>
    </dgm:pt>
    <dgm:pt modelId="{7802C757-288B-4B94-B02B-053DF0F98DEA}" type="pres">
      <dgm:prSet presAssocID="{B782F76C-8295-4FC0-BB58-8D442230972C}" presName="hierRoot1" presStyleCnt="0"/>
      <dgm:spPr/>
    </dgm:pt>
    <dgm:pt modelId="{EAE82C08-B0AE-4676-BE8F-1430691B6E4E}" type="pres">
      <dgm:prSet presAssocID="{B782F76C-8295-4FC0-BB58-8D442230972C}" presName="composite" presStyleCnt="0"/>
      <dgm:spPr/>
    </dgm:pt>
    <dgm:pt modelId="{87D43A77-ED00-4F78-9C79-FA327C5E06EA}" type="pres">
      <dgm:prSet presAssocID="{B782F76C-8295-4FC0-BB58-8D442230972C}" presName="background" presStyleLbl="node0" presStyleIdx="0" presStyleCnt="3"/>
      <dgm:spPr/>
    </dgm:pt>
    <dgm:pt modelId="{1FC35D46-2D63-46BA-8C13-8FFAE5D9C815}" type="pres">
      <dgm:prSet presAssocID="{B782F76C-8295-4FC0-BB58-8D442230972C}" presName="text" presStyleLbl="fgAcc0" presStyleIdx="0" presStyleCnt="3">
        <dgm:presLayoutVars>
          <dgm:chPref val="3"/>
        </dgm:presLayoutVars>
      </dgm:prSet>
      <dgm:spPr/>
    </dgm:pt>
    <dgm:pt modelId="{18D6FCED-68F5-45DF-A320-FC82A4F6280C}" type="pres">
      <dgm:prSet presAssocID="{B782F76C-8295-4FC0-BB58-8D442230972C}" presName="hierChild2" presStyleCnt="0"/>
      <dgm:spPr/>
    </dgm:pt>
    <dgm:pt modelId="{3451F481-09B4-4638-B6EC-BD19DDB9C3FC}" type="pres">
      <dgm:prSet presAssocID="{4302220A-BF0B-4CE0-ABD6-0746389D502E}" presName="hierRoot1" presStyleCnt="0"/>
      <dgm:spPr/>
    </dgm:pt>
    <dgm:pt modelId="{4C6F9A98-B792-4DA4-89BD-FBEDFA8E3ECD}" type="pres">
      <dgm:prSet presAssocID="{4302220A-BF0B-4CE0-ABD6-0746389D502E}" presName="composite" presStyleCnt="0"/>
      <dgm:spPr/>
    </dgm:pt>
    <dgm:pt modelId="{64B1401C-9673-4263-9575-732475DA1928}" type="pres">
      <dgm:prSet presAssocID="{4302220A-BF0B-4CE0-ABD6-0746389D502E}" presName="background" presStyleLbl="node0" presStyleIdx="1" presStyleCnt="3"/>
      <dgm:spPr/>
    </dgm:pt>
    <dgm:pt modelId="{7765CC24-66C3-4B22-82DF-D3EF9E82E6A7}" type="pres">
      <dgm:prSet presAssocID="{4302220A-BF0B-4CE0-ABD6-0746389D502E}" presName="text" presStyleLbl="fgAcc0" presStyleIdx="1" presStyleCnt="3">
        <dgm:presLayoutVars>
          <dgm:chPref val="3"/>
        </dgm:presLayoutVars>
      </dgm:prSet>
      <dgm:spPr/>
    </dgm:pt>
    <dgm:pt modelId="{F071B693-103D-489E-BB7B-B566D22A2C0F}" type="pres">
      <dgm:prSet presAssocID="{4302220A-BF0B-4CE0-ABD6-0746389D502E}" presName="hierChild2" presStyleCnt="0"/>
      <dgm:spPr/>
    </dgm:pt>
    <dgm:pt modelId="{9C6292EC-4616-4633-A951-AC8F3C1DEB1C}" type="pres">
      <dgm:prSet presAssocID="{39779E18-9EE5-4E13-BD99-9486F11BF7D0}" presName="hierRoot1" presStyleCnt="0"/>
      <dgm:spPr/>
    </dgm:pt>
    <dgm:pt modelId="{1ECC2575-2C86-437B-930F-A10CEA3A9D12}" type="pres">
      <dgm:prSet presAssocID="{39779E18-9EE5-4E13-BD99-9486F11BF7D0}" presName="composite" presStyleCnt="0"/>
      <dgm:spPr/>
    </dgm:pt>
    <dgm:pt modelId="{5FD0A4BD-20CE-40DB-B73D-DA64211CC808}" type="pres">
      <dgm:prSet presAssocID="{39779E18-9EE5-4E13-BD99-9486F11BF7D0}" presName="background" presStyleLbl="node0" presStyleIdx="2" presStyleCnt="3"/>
      <dgm:spPr/>
    </dgm:pt>
    <dgm:pt modelId="{7273AE97-3632-44B7-B336-3588FC53C771}" type="pres">
      <dgm:prSet presAssocID="{39779E18-9EE5-4E13-BD99-9486F11BF7D0}" presName="text" presStyleLbl="fgAcc0" presStyleIdx="2" presStyleCnt="3">
        <dgm:presLayoutVars>
          <dgm:chPref val="3"/>
        </dgm:presLayoutVars>
      </dgm:prSet>
      <dgm:spPr/>
    </dgm:pt>
    <dgm:pt modelId="{8C2B5FEB-A901-47C1-A5F1-8D42534F0A02}" type="pres">
      <dgm:prSet presAssocID="{39779E18-9EE5-4E13-BD99-9486F11BF7D0}" presName="hierChild2" presStyleCnt="0"/>
      <dgm:spPr/>
    </dgm:pt>
  </dgm:ptLst>
  <dgm:cxnLst>
    <dgm:cxn modelId="{023FBF06-BA8E-417D-BFCE-DD4C560AAA54}" srcId="{796CDD23-F416-4AA2-936A-D3CD8B1B74C9}" destId="{4302220A-BF0B-4CE0-ABD6-0746389D502E}" srcOrd="1" destOrd="0" parTransId="{0E3557F0-E5A9-4264-98CB-60585CB072BC}" sibTransId="{B52F0636-1357-478D-BB54-59F76A3CD0F4}"/>
    <dgm:cxn modelId="{E2AF6C1F-B0C4-4BC1-AABD-ED900C972964}" srcId="{796CDD23-F416-4AA2-936A-D3CD8B1B74C9}" destId="{39779E18-9EE5-4E13-BD99-9486F11BF7D0}" srcOrd="2" destOrd="0" parTransId="{FD5C06A1-74CD-4E08-83E0-92A69F11A98F}" sibTransId="{B1CCF858-5903-4426-9CFB-BAFC9FFF1DA4}"/>
    <dgm:cxn modelId="{0846711F-D434-4FA4-9A7C-D8007B880378}" type="presOf" srcId="{39779E18-9EE5-4E13-BD99-9486F11BF7D0}" destId="{7273AE97-3632-44B7-B336-3588FC53C771}" srcOrd="0" destOrd="0" presId="urn:microsoft.com/office/officeart/2005/8/layout/hierarchy1"/>
    <dgm:cxn modelId="{C1B23D6F-AE72-4C34-960B-34EB92A9F357}" type="presOf" srcId="{4302220A-BF0B-4CE0-ABD6-0746389D502E}" destId="{7765CC24-66C3-4B22-82DF-D3EF9E82E6A7}" srcOrd="0" destOrd="0" presId="urn:microsoft.com/office/officeart/2005/8/layout/hierarchy1"/>
    <dgm:cxn modelId="{16D7A87E-C990-4EC2-992E-DDDE2CB5636F}" type="presOf" srcId="{796CDD23-F416-4AA2-936A-D3CD8B1B74C9}" destId="{92D8802B-02EA-41B6-833D-1F9FD26EDBC7}" srcOrd="0" destOrd="0" presId="urn:microsoft.com/office/officeart/2005/8/layout/hierarchy1"/>
    <dgm:cxn modelId="{794982D6-79EB-4759-923B-E8762330A77B}" type="presOf" srcId="{B782F76C-8295-4FC0-BB58-8D442230972C}" destId="{1FC35D46-2D63-46BA-8C13-8FFAE5D9C815}" srcOrd="0" destOrd="0" presId="urn:microsoft.com/office/officeart/2005/8/layout/hierarchy1"/>
    <dgm:cxn modelId="{FF327BDB-FE51-44DA-8FCE-DE1031936369}" srcId="{796CDD23-F416-4AA2-936A-D3CD8B1B74C9}" destId="{B782F76C-8295-4FC0-BB58-8D442230972C}" srcOrd="0" destOrd="0" parTransId="{337F7035-3492-4DCC-A46A-98FCCB6CEBCC}" sibTransId="{7F2DB020-67EA-490C-9EC7-E3E04BB95803}"/>
    <dgm:cxn modelId="{F967F893-A3A1-4843-A3E9-465951B48832}" type="presParOf" srcId="{92D8802B-02EA-41B6-833D-1F9FD26EDBC7}" destId="{7802C757-288B-4B94-B02B-053DF0F98DEA}" srcOrd="0" destOrd="0" presId="urn:microsoft.com/office/officeart/2005/8/layout/hierarchy1"/>
    <dgm:cxn modelId="{7058424D-D2E2-428C-8D2F-B0F6F5EFCFF5}" type="presParOf" srcId="{7802C757-288B-4B94-B02B-053DF0F98DEA}" destId="{EAE82C08-B0AE-4676-BE8F-1430691B6E4E}" srcOrd="0" destOrd="0" presId="urn:microsoft.com/office/officeart/2005/8/layout/hierarchy1"/>
    <dgm:cxn modelId="{FC493680-7A1F-435C-87D2-5CF6684063A1}" type="presParOf" srcId="{EAE82C08-B0AE-4676-BE8F-1430691B6E4E}" destId="{87D43A77-ED00-4F78-9C79-FA327C5E06EA}" srcOrd="0" destOrd="0" presId="urn:microsoft.com/office/officeart/2005/8/layout/hierarchy1"/>
    <dgm:cxn modelId="{EEBDC198-8F63-402B-8A97-3204C4F4D78E}" type="presParOf" srcId="{EAE82C08-B0AE-4676-BE8F-1430691B6E4E}" destId="{1FC35D46-2D63-46BA-8C13-8FFAE5D9C815}" srcOrd="1" destOrd="0" presId="urn:microsoft.com/office/officeart/2005/8/layout/hierarchy1"/>
    <dgm:cxn modelId="{BA10C7E7-A6EA-4ECE-8B7E-E08CF51065EF}" type="presParOf" srcId="{7802C757-288B-4B94-B02B-053DF0F98DEA}" destId="{18D6FCED-68F5-45DF-A320-FC82A4F6280C}" srcOrd="1" destOrd="0" presId="urn:microsoft.com/office/officeart/2005/8/layout/hierarchy1"/>
    <dgm:cxn modelId="{9C2167A6-DEE0-464F-9A6F-157DFA877F72}" type="presParOf" srcId="{92D8802B-02EA-41B6-833D-1F9FD26EDBC7}" destId="{3451F481-09B4-4638-B6EC-BD19DDB9C3FC}" srcOrd="1" destOrd="0" presId="urn:microsoft.com/office/officeart/2005/8/layout/hierarchy1"/>
    <dgm:cxn modelId="{4C4EDF24-E73A-4871-B2C2-5EBAD5A7A8CF}" type="presParOf" srcId="{3451F481-09B4-4638-B6EC-BD19DDB9C3FC}" destId="{4C6F9A98-B792-4DA4-89BD-FBEDFA8E3ECD}" srcOrd="0" destOrd="0" presId="urn:microsoft.com/office/officeart/2005/8/layout/hierarchy1"/>
    <dgm:cxn modelId="{2B62C411-53C7-4495-BB08-63F5AB8732F9}" type="presParOf" srcId="{4C6F9A98-B792-4DA4-89BD-FBEDFA8E3ECD}" destId="{64B1401C-9673-4263-9575-732475DA1928}" srcOrd="0" destOrd="0" presId="urn:microsoft.com/office/officeart/2005/8/layout/hierarchy1"/>
    <dgm:cxn modelId="{ACF88C79-D9EE-4DDF-B47D-2BFAFB36575E}" type="presParOf" srcId="{4C6F9A98-B792-4DA4-89BD-FBEDFA8E3ECD}" destId="{7765CC24-66C3-4B22-82DF-D3EF9E82E6A7}" srcOrd="1" destOrd="0" presId="urn:microsoft.com/office/officeart/2005/8/layout/hierarchy1"/>
    <dgm:cxn modelId="{405F0A3C-B7C1-47BA-86BA-41FF633BB9E9}" type="presParOf" srcId="{3451F481-09B4-4638-B6EC-BD19DDB9C3FC}" destId="{F071B693-103D-489E-BB7B-B566D22A2C0F}" srcOrd="1" destOrd="0" presId="urn:microsoft.com/office/officeart/2005/8/layout/hierarchy1"/>
    <dgm:cxn modelId="{4EA21BB0-8760-4FAB-86D0-A18460D6C761}" type="presParOf" srcId="{92D8802B-02EA-41B6-833D-1F9FD26EDBC7}" destId="{9C6292EC-4616-4633-A951-AC8F3C1DEB1C}" srcOrd="2" destOrd="0" presId="urn:microsoft.com/office/officeart/2005/8/layout/hierarchy1"/>
    <dgm:cxn modelId="{B78B9EA1-5CD2-482B-AA06-CDD00B34FF87}" type="presParOf" srcId="{9C6292EC-4616-4633-A951-AC8F3C1DEB1C}" destId="{1ECC2575-2C86-437B-930F-A10CEA3A9D12}" srcOrd="0" destOrd="0" presId="urn:microsoft.com/office/officeart/2005/8/layout/hierarchy1"/>
    <dgm:cxn modelId="{499CC441-1E85-4538-9925-4EF72C0D4E53}" type="presParOf" srcId="{1ECC2575-2C86-437B-930F-A10CEA3A9D12}" destId="{5FD0A4BD-20CE-40DB-B73D-DA64211CC808}" srcOrd="0" destOrd="0" presId="urn:microsoft.com/office/officeart/2005/8/layout/hierarchy1"/>
    <dgm:cxn modelId="{1D375C4C-1C11-41B2-A59D-9E70F4D79043}" type="presParOf" srcId="{1ECC2575-2C86-437B-930F-A10CEA3A9D12}" destId="{7273AE97-3632-44B7-B336-3588FC53C771}" srcOrd="1" destOrd="0" presId="urn:microsoft.com/office/officeart/2005/8/layout/hierarchy1"/>
    <dgm:cxn modelId="{AC79587A-1D72-4945-82E3-AF932D8C7C75}" type="presParOf" srcId="{9C6292EC-4616-4633-A951-AC8F3C1DEB1C}" destId="{8C2B5FEB-A901-47C1-A5F1-8D42534F0A0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EF9FA0-6D1B-4A45-8F71-E1395197251B}" type="doc">
      <dgm:prSet loTypeId="urn:microsoft.com/office/officeart/2018/layout/CircleProcess" loCatId="simpleprocesssa" qsTypeId="urn:microsoft.com/office/officeart/2005/8/quickstyle/simple1" qsCatId="simple" csTypeId="urn:microsoft.com/office/officeart/2005/8/colors/colorful5" csCatId="colorful" phldr="1"/>
      <dgm:spPr/>
      <dgm:t>
        <a:bodyPr/>
        <a:lstStyle/>
        <a:p>
          <a:endParaRPr lang="en-US"/>
        </a:p>
      </dgm:t>
    </dgm:pt>
    <dgm:pt modelId="{6F2801D7-B287-4A78-8869-668535ADC632}">
      <dgm:prSet/>
      <dgm:spPr/>
      <dgm:t>
        <a:bodyPr/>
        <a:lstStyle/>
        <a:p>
          <a:r>
            <a:rPr lang="es-MX" dirty="0" err="1"/>
            <a:t>islower</a:t>
          </a:r>
          <a:r>
            <a:rPr lang="es-MX" dirty="0"/>
            <a:t>() </a:t>
          </a:r>
          <a:r>
            <a:rPr lang="es-MX" dirty="0" err="1"/>
            <a:t>minusculas</a:t>
          </a:r>
          <a:endParaRPr lang="en-US" dirty="0"/>
        </a:p>
      </dgm:t>
    </dgm:pt>
    <dgm:pt modelId="{FB475A82-0B4B-4578-A374-162C17C65D07}" type="parTrans" cxnId="{48DF1C24-58C1-4A6B-9DB0-71C632765CB3}">
      <dgm:prSet/>
      <dgm:spPr/>
      <dgm:t>
        <a:bodyPr/>
        <a:lstStyle/>
        <a:p>
          <a:endParaRPr lang="en-US"/>
        </a:p>
      </dgm:t>
    </dgm:pt>
    <dgm:pt modelId="{F2D3786A-4F0C-4A1F-BAF8-9DE55B2C2EF8}" type="sibTrans" cxnId="{48DF1C24-58C1-4A6B-9DB0-71C632765CB3}">
      <dgm:prSet/>
      <dgm:spPr/>
      <dgm:t>
        <a:bodyPr/>
        <a:lstStyle/>
        <a:p>
          <a:endParaRPr lang="en-US"/>
        </a:p>
      </dgm:t>
    </dgm:pt>
    <dgm:pt modelId="{318DA844-CDFD-480F-A2B6-073B9A53215E}">
      <dgm:prSet/>
      <dgm:spPr/>
      <dgm:t>
        <a:bodyPr/>
        <a:lstStyle/>
        <a:p>
          <a:r>
            <a:rPr lang="es-MX" dirty="0" err="1"/>
            <a:t>isupper</a:t>
          </a:r>
          <a:r>
            <a:rPr lang="es-MX" dirty="0"/>
            <a:t>() </a:t>
          </a:r>
          <a:r>
            <a:rPr lang="es-MX" dirty="0" err="1"/>
            <a:t>mayusculas</a:t>
          </a:r>
          <a:endParaRPr lang="en-US" dirty="0"/>
        </a:p>
      </dgm:t>
    </dgm:pt>
    <dgm:pt modelId="{74D298CE-F8BA-4686-8389-02CED989A000}" type="parTrans" cxnId="{7A9E2ED1-F1A5-4BB4-A8AC-68D4E3D291A7}">
      <dgm:prSet/>
      <dgm:spPr/>
      <dgm:t>
        <a:bodyPr/>
        <a:lstStyle/>
        <a:p>
          <a:endParaRPr lang="en-US"/>
        </a:p>
      </dgm:t>
    </dgm:pt>
    <dgm:pt modelId="{AD1C1BE9-D287-4E55-8898-F1F0C6D171ED}" type="sibTrans" cxnId="{7A9E2ED1-F1A5-4BB4-A8AC-68D4E3D291A7}">
      <dgm:prSet/>
      <dgm:spPr/>
      <dgm:t>
        <a:bodyPr/>
        <a:lstStyle/>
        <a:p>
          <a:endParaRPr lang="en-US"/>
        </a:p>
      </dgm:t>
    </dgm:pt>
    <dgm:pt modelId="{661BE073-7A17-48CD-84E4-94B152169AC1}">
      <dgm:prSet/>
      <dgm:spPr/>
      <dgm:t>
        <a:bodyPr/>
        <a:lstStyle/>
        <a:p>
          <a:r>
            <a:rPr lang="es-MX" dirty="0" err="1"/>
            <a:t>isprintable</a:t>
          </a:r>
          <a:r>
            <a:rPr lang="es-MX" dirty="0"/>
            <a:t>() verifica que no tenga caracteres especiales</a:t>
          </a:r>
          <a:endParaRPr lang="en-US" dirty="0"/>
        </a:p>
      </dgm:t>
    </dgm:pt>
    <dgm:pt modelId="{FFE64604-4023-45CA-9F26-026A7D68B643}" type="parTrans" cxnId="{0CE3949A-23BE-4220-B69D-8036EDDB0D0B}">
      <dgm:prSet/>
      <dgm:spPr/>
      <dgm:t>
        <a:bodyPr/>
        <a:lstStyle/>
        <a:p>
          <a:endParaRPr lang="en-US"/>
        </a:p>
      </dgm:t>
    </dgm:pt>
    <dgm:pt modelId="{044FFFF7-16D8-4F47-B794-32E00AE4E845}" type="sibTrans" cxnId="{0CE3949A-23BE-4220-B69D-8036EDDB0D0B}">
      <dgm:prSet/>
      <dgm:spPr/>
      <dgm:t>
        <a:bodyPr/>
        <a:lstStyle/>
        <a:p>
          <a:endParaRPr lang="en-US"/>
        </a:p>
      </dgm:t>
    </dgm:pt>
    <dgm:pt modelId="{96D10A4F-8D18-4117-92C0-FE8040BABA58}">
      <dgm:prSet/>
      <dgm:spPr/>
      <dgm:t>
        <a:bodyPr/>
        <a:lstStyle/>
        <a:p>
          <a:r>
            <a:rPr lang="es-MX" dirty="0" err="1"/>
            <a:t>isspace</a:t>
          </a:r>
          <a:r>
            <a:rPr lang="es-MX" dirty="0"/>
            <a:t>() si esta lleno o son puros espacios</a:t>
          </a:r>
          <a:endParaRPr lang="en-US" dirty="0"/>
        </a:p>
      </dgm:t>
    </dgm:pt>
    <dgm:pt modelId="{9692DCE4-D205-4CAE-8C90-C3E43D3FFA60}" type="parTrans" cxnId="{27FEEC83-B46F-4318-8C11-97365EFCAA91}">
      <dgm:prSet/>
      <dgm:spPr/>
      <dgm:t>
        <a:bodyPr/>
        <a:lstStyle/>
        <a:p>
          <a:endParaRPr lang="en-US"/>
        </a:p>
      </dgm:t>
    </dgm:pt>
    <dgm:pt modelId="{5E57CD02-7925-4F49-8474-CC824D18E5E6}" type="sibTrans" cxnId="{27FEEC83-B46F-4318-8C11-97365EFCAA91}">
      <dgm:prSet/>
      <dgm:spPr/>
      <dgm:t>
        <a:bodyPr/>
        <a:lstStyle/>
        <a:p>
          <a:endParaRPr lang="en-US"/>
        </a:p>
      </dgm:t>
    </dgm:pt>
    <dgm:pt modelId="{E3EDFFF0-F2B9-4260-83A3-E9323D832A37}" type="pres">
      <dgm:prSet presAssocID="{3EEF9FA0-6D1B-4A45-8F71-E1395197251B}" presName="Name0" presStyleCnt="0">
        <dgm:presLayoutVars>
          <dgm:chMax val="11"/>
          <dgm:chPref val="11"/>
          <dgm:dir/>
          <dgm:resizeHandles/>
        </dgm:presLayoutVars>
      </dgm:prSet>
      <dgm:spPr/>
    </dgm:pt>
    <dgm:pt modelId="{88DE5272-0880-4D22-8CAD-193F571F6425}" type="pres">
      <dgm:prSet presAssocID="{96D10A4F-8D18-4117-92C0-FE8040BABA58}" presName="Accent4" presStyleCnt="0"/>
      <dgm:spPr/>
    </dgm:pt>
    <dgm:pt modelId="{B966C904-0EA3-4072-A4F5-88B7EE0BA819}" type="pres">
      <dgm:prSet presAssocID="{96D10A4F-8D18-4117-92C0-FE8040BABA58}" presName="Accent" presStyleLbl="node1" presStyleIdx="0" presStyleCnt="8"/>
      <dgm:spPr/>
    </dgm:pt>
    <dgm:pt modelId="{A0941075-D263-465C-87FD-BF583C09741C}" type="pres">
      <dgm:prSet presAssocID="{96D10A4F-8D18-4117-92C0-FE8040BABA58}" presName="ParentBackground4" presStyleCnt="0"/>
      <dgm:spPr/>
    </dgm:pt>
    <dgm:pt modelId="{A2D3DA72-CF5D-4BAF-9EAD-ED7949DD2768}" type="pres">
      <dgm:prSet presAssocID="{96D10A4F-8D18-4117-92C0-FE8040BABA58}" presName="ParentBackground" presStyleLbl="node1" presStyleIdx="1" presStyleCnt="8"/>
      <dgm:spPr/>
    </dgm:pt>
    <dgm:pt modelId="{45DD10A2-46B0-4D97-9F0B-D552AF64F2D8}" type="pres">
      <dgm:prSet presAssocID="{96D10A4F-8D18-4117-92C0-FE8040BABA58}" presName="Parent4" presStyleLbl="fgAcc0" presStyleIdx="0" presStyleCnt="0">
        <dgm:presLayoutVars>
          <dgm:chMax val="1"/>
          <dgm:chPref val="1"/>
          <dgm:bulletEnabled val="1"/>
        </dgm:presLayoutVars>
      </dgm:prSet>
      <dgm:spPr/>
    </dgm:pt>
    <dgm:pt modelId="{913E3254-9C9A-479B-AC6C-BB1608969CB8}" type="pres">
      <dgm:prSet presAssocID="{661BE073-7A17-48CD-84E4-94B152169AC1}" presName="Accent3" presStyleCnt="0"/>
      <dgm:spPr/>
    </dgm:pt>
    <dgm:pt modelId="{5D9CE1D9-9202-4D6B-9C40-9489FF95509C}" type="pres">
      <dgm:prSet presAssocID="{661BE073-7A17-48CD-84E4-94B152169AC1}" presName="Accent" presStyleLbl="node1" presStyleIdx="2" presStyleCnt="8"/>
      <dgm:spPr/>
    </dgm:pt>
    <dgm:pt modelId="{73A64DF9-6974-4C1D-93A9-8F37B2160D6B}" type="pres">
      <dgm:prSet presAssocID="{661BE073-7A17-48CD-84E4-94B152169AC1}" presName="ParentBackground3" presStyleCnt="0"/>
      <dgm:spPr/>
    </dgm:pt>
    <dgm:pt modelId="{B8516CA5-4817-45F5-8B97-F622C4412C27}" type="pres">
      <dgm:prSet presAssocID="{661BE073-7A17-48CD-84E4-94B152169AC1}" presName="ParentBackground" presStyleLbl="node1" presStyleIdx="3" presStyleCnt="8"/>
      <dgm:spPr/>
    </dgm:pt>
    <dgm:pt modelId="{FE3CBFE1-F996-4CC7-B0F7-897A91B42A8C}" type="pres">
      <dgm:prSet presAssocID="{661BE073-7A17-48CD-84E4-94B152169AC1}" presName="Parent3" presStyleLbl="fgAcc0" presStyleIdx="0" presStyleCnt="0">
        <dgm:presLayoutVars>
          <dgm:chMax val="1"/>
          <dgm:chPref val="1"/>
          <dgm:bulletEnabled val="1"/>
        </dgm:presLayoutVars>
      </dgm:prSet>
      <dgm:spPr/>
    </dgm:pt>
    <dgm:pt modelId="{7FDECAF3-F1EB-4635-9E93-063DCBA336AC}" type="pres">
      <dgm:prSet presAssocID="{318DA844-CDFD-480F-A2B6-073B9A53215E}" presName="Accent2" presStyleCnt="0"/>
      <dgm:spPr/>
    </dgm:pt>
    <dgm:pt modelId="{7AA8777A-3E23-4108-A0B3-7C39DFDD3641}" type="pres">
      <dgm:prSet presAssocID="{318DA844-CDFD-480F-A2B6-073B9A53215E}" presName="Accent" presStyleLbl="node1" presStyleIdx="4" presStyleCnt="8"/>
      <dgm:spPr/>
    </dgm:pt>
    <dgm:pt modelId="{26BE7FEF-D6D5-46A2-8F3C-52ACA97ECF42}" type="pres">
      <dgm:prSet presAssocID="{318DA844-CDFD-480F-A2B6-073B9A53215E}" presName="ParentBackground2" presStyleCnt="0"/>
      <dgm:spPr/>
    </dgm:pt>
    <dgm:pt modelId="{85710EBF-5E45-4C00-96B1-02BD4147E7AE}" type="pres">
      <dgm:prSet presAssocID="{318DA844-CDFD-480F-A2B6-073B9A53215E}" presName="ParentBackground" presStyleLbl="node1" presStyleIdx="5" presStyleCnt="8"/>
      <dgm:spPr/>
    </dgm:pt>
    <dgm:pt modelId="{16A04BC3-2FCD-4DC7-883F-9D04DD96827C}" type="pres">
      <dgm:prSet presAssocID="{318DA844-CDFD-480F-A2B6-073B9A53215E}" presName="Parent2" presStyleLbl="fgAcc0" presStyleIdx="0" presStyleCnt="0">
        <dgm:presLayoutVars>
          <dgm:chMax val="1"/>
          <dgm:chPref val="1"/>
          <dgm:bulletEnabled val="1"/>
        </dgm:presLayoutVars>
      </dgm:prSet>
      <dgm:spPr/>
    </dgm:pt>
    <dgm:pt modelId="{8EB4FA4A-AF32-4FBC-9CA8-5F8EB0274CD8}" type="pres">
      <dgm:prSet presAssocID="{6F2801D7-B287-4A78-8869-668535ADC632}" presName="Accent1" presStyleCnt="0"/>
      <dgm:spPr/>
    </dgm:pt>
    <dgm:pt modelId="{7D02E50C-A8B0-4B3A-849E-A778EA109139}" type="pres">
      <dgm:prSet presAssocID="{6F2801D7-B287-4A78-8869-668535ADC632}" presName="Accent" presStyleLbl="node1" presStyleIdx="6" presStyleCnt="8"/>
      <dgm:spPr/>
    </dgm:pt>
    <dgm:pt modelId="{B611BAB6-A82A-4446-8656-21D0350893F3}" type="pres">
      <dgm:prSet presAssocID="{6F2801D7-B287-4A78-8869-668535ADC632}" presName="ParentBackground1" presStyleCnt="0"/>
      <dgm:spPr/>
    </dgm:pt>
    <dgm:pt modelId="{6D8E57FD-A999-4A01-B2DE-19D39BF22BA7}" type="pres">
      <dgm:prSet presAssocID="{6F2801D7-B287-4A78-8869-668535ADC632}" presName="ParentBackground" presStyleLbl="node1" presStyleIdx="7" presStyleCnt="8"/>
      <dgm:spPr/>
    </dgm:pt>
    <dgm:pt modelId="{70659369-6050-4399-ADF4-E6A1F264C3DF}" type="pres">
      <dgm:prSet presAssocID="{6F2801D7-B287-4A78-8869-668535ADC632}" presName="Parent1" presStyleLbl="fgAcc0" presStyleIdx="0" presStyleCnt="0">
        <dgm:presLayoutVars>
          <dgm:chMax val="1"/>
          <dgm:chPref val="1"/>
          <dgm:bulletEnabled val="1"/>
        </dgm:presLayoutVars>
      </dgm:prSet>
      <dgm:spPr/>
    </dgm:pt>
  </dgm:ptLst>
  <dgm:cxnLst>
    <dgm:cxn modelId="{0C131A0A-77D1-40FC-A71E-19B4DF7383DD}" type="presOf" srcId="{96D10A4F-8D18-4117-92C0-FE8040BABA58}" destId="{A2D3DA72-CF5D-4BAF-9EAD-ED7949DD2768}" srcOrd="0" destOrd="0" presId="urn:microsoft.com/office/officeart/2018/layout/CircleProcess"/>
    <dgm:cxn modelId="{73F2FE0C-52C7-4B8A-812E-B120EB62BB43}" type="presOf" srcId="{3EEF9FA0-6D1B-4A45-8F71-E1395197251B}" destId="{E3EDFFF0-F2B9-4260-83A3-E9323D832A37}" srcOrd="0" destOrd="0" presId="urn:microsoft.com/office/officeart/2018/layout/CircleProcess"/>
    <dgm:cxn modelId="{48DF1C24-58C1-4A6B-9DB0-71C632765CB3}" srcId="{3EEF9FA0-6D1B-4A45-8F71-E1395197251B}" destId="{6F2801D7-B287-4A78-8869-668535ADC632}" srcOrd="0" destOrd="0" parTransId="{FB475A82-0B4B-4578-A374-162C17C65D07}" sibTransId="{F2D3786A-4F0C-4A1F-BAF8-9DE55B2C2EF8}"/>
    <dgm:cxn modelId="{35586B83-BE98-42F0-8865-83896D318A59}" type="presOf" srcId="{6F2801D7-B287-4A78-8869-668535ADC632}" destId="{6D8E57FD-A999-4A01-B2DE-19D39BF22BA7}" srcOrd="0" destOrd="0" presId="urn:microsoft.com/office/officeart/2018/layout/CircleProcess"/>
    <dgm:cxn modelId="{27FEEC83-B46F-4318-8C11-97365EFCAA91}" srcId="{3EEF9FA0-6D1B-4A45-8F71-E1395197251B}" destId="{96D10A4F-8D18-4117-92C0-FE8040BABA58}" srcOrd="3" destOrd="0" parTransId="{9692DCE4-D205-4CAE-8C90-C3E43D3FFA60}" sibTransId="{5E57CD02-7925-4F49-8474-CC824D18E5E6}"/>
    <dgm:cxn modelId="{EFCAAD84-7C89-46E0-99AE-E6B2F5C50792}" type="presOf" srcId="{661BE073-7A17-48CD-84E4-94B152169AC1}" destId="{B8516CA5-4817-45F5-8B97-F622C4412C27}" srcOrd="0" destOrd="0" presId="urn:microsoft.com/office/officeart/2018/layout/CircleProcess"/>
    <dgm:cxn modelId="{7C30D187-B2A4-437B-9F68-5C57B9940333}" type="presOf" srcId="{96D10A4F-8D18-4117-92C0-FE8040BABA58}" destId="{45DD10A2-46B0-4D97-9F0B-D552AF64F2D8}" srcOrd="1" destOrd="0" presId="urn:microsoft.com/office/officeart/2018/layout/CircleProcess"/>
    <dgm:cxn modelId="{69E17392-EAC3-4FD9-9E81-E8A35B06CDE4}" type="presOf" srcId="{661BE073-7A17-48CD-84E4-94B152169AC1}" destId="{FE3CBFE1-F996-4CC7-B0F7-897A91B42A8C}" srcOrd="1" destOrd="0" presId="urn:microsoft.com/office/officeart/2018/layout/CircleProcess"/>
    <dgm:cxn modelId="{0CE3949A-23BE-4220-B69D-8036EDDB0D0B}" srcId="{3EEF9FA0-6D1B-4A45-8F71-E1395197251B}" destId="{661BE073-7A17-48CD-84E4-94B152169AC1}" srcOrd="2" destOrd="0" parTransId="{FFE64604-4023-45CA-9F26-026A7D68B643}" sibTransId="{044FFFF7-16D8-4F47-B794-32E00AE4E845}"/>
    <dgm:cxn modelId="{D3D6FCB3-104F-4DD2-975F-A9420F0DC688}" type="presOf" srcId="{318DA844-CDFD-480F-A2B6-073B9A53215E}" destId="{85710EBF-5E45-4C00-96B1-02BD4147E7AE}" srcOrd="0" destOrd="0" presId="urn:microsoft.com/office/officeart/2018/layout/CircleProcess"/>
    <dgm:cxn modelId="{7A9E2ED1-F1A5-4BB4-A8AC-68D4E3D291A7}" srcId="{3EEF9FA0-6D1B-4A45-8F71-E1395197251B}" destId="{318DA844-CDFD-480F-A2B6-073B9A53215E}" srcOrd="1" destOrd="0" parTransId="{74D298CE-F8BA-4686-8389-02CED989A000}" sibTransId="{AD1C1BE9-D287-4E55-8898-F1F0C6D171ED}"/>
    <dgm:cxn modelId="{25069DE4-F0A7-42F0-9C89-35EF9313F80C}" type="presOf" srcId="{6F2801D7-B287-4A78-8869-668535ADC632}" destId="{70659369-6050-4399-ADF4-E6A1F264C3DF}" srcOrd="1" destOrd="0" presId="urn:microsoft.com/office/officeart/2018/layout/CircleProcess"/>
    <dgm:cxn modelId="{82D876EA-A74B-4B90-9E52-611B426DBB7C}" type="presOf" srcId="{318DA844-CDFD-480F-A2B6-073B9A53215E}" destId="{16A04BC3-2FCD-4DC7-883F-9D04DD96827C}" srcOrd="1" destOrd="0" presId="urn:microsoft.com/office/officeart/2018/layout/CircleProcess"/>
    <dgm:cxn modelId="{6FE38FD4-FB5A-42D5-BB42-A7E5EBCF24CA}" type="presParOf" srcId="{E3EDFFF0-F2B9-4260-83A3-E9323D832A37}" destId="{88DE5272-0880-4D22-8CAD-193F571F6425}" srcOrd="0" destOrd="0" presId="urn:microsoft.com/office/officeart/2018/layout/CircleProcess"/>
    <dgm:cxn modelId="{5B20F6BC-C6E9-4DCE-A2FC-ED446D32D57C}" type="presParOf" srcId="{88DE5272-0880-4D22-8CAD-193F571F6425}" destId="{B966C904-0EA3-4072-A4F5-88B7EE0BA819}" srcOrd="0" destOrd="0" presId="urn:microsoft.com/office/officeart/2018/layout/CircleProcess"/>
    <dgm:cxn modelId="{186E3FAF-CB0B-44E7-9724-33938A4E23EA}" type="presParOf" srcId="{E3EDFFF0-F2B9-4260-83A3-E9323D832A37}" destId="{A0941075-D263-465C-87FD-BF583C09741C}" srcOrd="1" destOrd="0" presId="urn:microsoft.com/office/officeart/2018/layout/CircleProcess"/>
    <dgm:cxn modelId="{DBB4F921-DB60-4F55-A1E5-39ADAE972CB5}" type="presParOf" srcId="{A0941075-D263-465C-87FD-BF583C09741C}" destId="{A2D3DA72-CF5D-4BAF-9EAD-ED7949DD2768}" srcOrd="0" destOrd="0" presId="urn:microsoft.com/office/officeart/2018/layout/CircleProcess"/>
    <dgm:cxn modelId="{A200CCC4-9D71-49F7-9277-2AC1382BD0F1}" type="presParOf" srcId="{E3EDFFF0-F2B9-4260-83A3-E9323D832A37}" destId="{45DD10A2-46B0-4D97-9F0B-D552AF64F2D8}" srcOrd="2" destOrd="0" presId="urn:microsoft.com/office/officeart/2018/layout/CircleProcess"/>
    <dgm:cxn modelId="{E832CA04-4D01-46E8-8A55-12B050F67DF1}" type="presParOf" srcId="{E3EDFFF0-F2B9-4260-83A3-E9323D832A37}" destId="{913E3254-9C9A-479B-AC6C-BB1608969CB8}" srcOrd="3" destOrd="0" presId="urn:microsoft.com/office/officeart/2018/layout/CircleProcess"/>
    <dgm:cxn modelId="{137DAEF4-2E2D-404E-B82D-3F99629BD306}" type="presParOf" srcId="{913E3254-9C9A-479B-AC6C-BB1608969CB8}" destId="{5D9CE1D9-9202-4D6B-9C40-9489FF95509C}" srcOrd="0" destOrd="0" presId="urn:microsoft.com/office/officeart/2018/layout/CircleProcess"/>
    <dgm:cxn modelId="{9EA41150-EE66-4817-9044-8422CE1C0843}" type="presParOf" srcId="{E3EDFFF0-F2B9-4260-83A3-E9323D832A37}" destId="{73A64DF9-6974-4C1D-93A9-8F37B2160D6B}" srcOrd="4" destOrd="0" presId="urn:microsoft.com/office/officeart/2018/layout/CircleProcess"/>
    <dgm:cxn modelId="{0CB97D93-C16D-4600-9451-65C9AFC93E29}" type="presParOf" srcId="{73A64DF9-6974-4C1D-93A9-8F37B2160D6B}" destId="{B8516CA5-4817-45F5-8B97-F622C4412C27}" srcOrd="0" destOrd="0" presId="urn:microsoft.com/office/officeart/2018/layout/CircleProcess"/>
    <dgm:cxn modelId="{C4995E85-5BC0-4C82-867C-2AFC6330ABA0}" type="presParOf" srcId="{E3EDFFF0-F2B9-4260-83A3-E9323D832A37}" destId="{FE3CBFE1-F996-4CC7-B0F7-897A91B42A8C}" srcOrd="5" destOrd="0" presId="urn:microsoft.com/office/officeart/2018/layout/CircleProcess"/>
    <dgm:cxn modelId="{B0078C5D-49C0-4AC0-BBE4-29A92371DB4D}" type="presParOf" srcId="{E3EDFFF0-F2B9-4260-83A3-E9323D832A37}" destId="{7FDECAF3-F1EB-4635-9E93-063DCBA336AC}" srcOrd="6" destOrd="0" presId="urn:microsoft.com/office/officeart/2018/layout/CircleProcess"/>
    <dgm:cxn modelId="{ADB86C06-259A-4889-8C2F-F2FF4D1129E2}" type="presParOf" srcId="{7FDECAF3-F1EB-4635-9E93-063DCBA336AC}" destId="{7AA8777A-3E23-4108-A0B3-7C39DFDD3641}" srcOrd="0" destOrd="0" presId="urn:microsoft.com/office/officeart/2018/layout/CircleProcess"/>
    <dgm:cxn modelId="{7D7F81AB-237D-4905-A6CC-D7238EA527B4}" type="presParOf" srcId="{E3EDFFF0-F2B9-4260-83A3-E9323D832A37}" destId="{26BE7FEF-D6D5-46A2-8F3C-52ACA97ECF42}" srcOrd="7" destOrd="0" presId="urn:microsoft.com/office/officeart/2018/layout/CircleProcess"/>
    <dgm:cxn modelId="{AD3AF6D2-0807-4FC0-8235-7F26FFEEA851}" type="presParOf" srcId="{26BE7FEF-D6D5-46A2-8F3C-52ACA97ECF42}" destId="{85710EBF-5E45-4C00-96B1-02BD4147E7AE}" srcOrd="0" destOrd="0" presId="urn:microsoft.com/office/officeart/2018/layout/CircleProcess"/>
    <dgm:cxn modelId="{860079A5-D6EC-4023-B842-99F20431B0F1}" type="presParOf" srcId="{E3EDFFF0-F2B9-4260-83A3-E9323D832A37}" destId="{16A04BC3-2FCD-4DC7-883F-9D04DD96827C}" srcOrd="8" destOrd="0" presId="urn:microsoft.com/office/officeart/2018/layout/CircleProcess"/>
    <dgm:cxn modelId="{BD3BD181-2B81-4152-B009-CBD9ADBFEBD6}" type="presParOf" srcId="{E3EDFFF0-F2B9-4260-83A3-E9323D832A37}" destId="{8EB4FA4A-AF32-4FBC-9CA8-5F8EB0274CD8}" srcOrd="9" destOrd="0" presId="urn:microsoft.com/office/officeart/2018/layout/CircleProcess"/>
    <dgm:cxn modelId="{651BED60-A10E-4A9A-BFCF-4CAF0BE10FBC}" type="presParOf" srcId="{8EB4FA4A-AF32-4FBC-9CA8-5F8EB0274CD8}" destId="{7D02E50C-A8B0-4B3A-849E-A778EA109139}" srcOrd="0" destOrd="0" presId="urn:microsoft.com/office/officeart/2018/layout/CircleProcess"/>
    <dgm:cxn modelId="{1A23F3C1-1FBC-4EFE-84BC-5C1AE800E53B}" type="presParOf" srcId="{E3EDFFF0-F2B9-4260-83A3-E9323D832A37}" destId="{B611BAB6-A82A-4446-8656-21D0350893F3}" srcOrd="10" destOrd="0" presId="urn:microsoft.com/office/officeart/2018/layout/CircleProcess"/>
    <dgm:cxn modelId="{8E13EC34-6E5A-4730-8165-2C01BCA084F9}" type="presParOf" srcId="{B611BAB6-A82A-4446-8656-21D0350893F3}" destId="{6D8E57FD-A999-4A01-B2DE-19D39BF22BA7}" srcOrd="0" destOrd="0" presId="urn:microsoft.com/office/officeart/2018/layout/CircleProcess"/>
    <dgm:cxn modelId="{2D1FCD2F-C5A6-4503-8CAF-556719163550}" type="presParOf" srcId="{E3EDFFF0-F2B9-4260-83A3-E9323D832A37}" destId="{70659369-6050-4399-ADF4-E6A1F264C3DF}" srcOrd="11"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C6059-8F16-4CB4-9538-BA9934996F7F}">
      <dsp:nvSpPr>
        <dsp:cNvPr id="0" name=""/>
        <dsp:cNvSpPr/>
      </dsp:nvSpPr>
      <dsp:spPr>
        <a:xfrm>
          <a:off x="0" y="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345906-98A0-4084-9104-AD1DBE854DDB}">
      <dsp:nvSpPr>
        <dsp:cNvPr id="0" name=""/>
        <dsp:cNvSpPr/>
      </dsp:nvSpPr>
      <dsp:spPr>
        <a:xfrm>
          <a:off x="0" y="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s-MX" sz="5500" b="0" i="0" kern="1200" baseline="0"/>
            <a:t>Crea un código que imprima en pantalla la expresión</a:t>
          </a:r>
          <a:endParaRPr lang="en-US" sz="5500" kern="1200"/>
        </a:p>
      </dsp:txBody>
      <dsp:txXfrm>
        <a:off x="0" y="0"/>
        <a:ext cx="6666833" cy="2726960"/>
      </dsp:txXfrm>
    </dsp:sp>
    <dsp:sp modelId="{9D2E597D-1E5D-40C8-B47E-F0AEEE996733}">
      <dsp:nvSpPr>
        <dsp:cNvPr id="0" name=""/>
        <dsp:cNvSpPr/>
      </dsp:nvSpPr>
      <dsp:spPr>
        <a:xfrm>
          <a:off x="0" y="272696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4FDCE37-2D3D-423A-ACAE-3090C58FD9E3}">
      <dsp:nvSpPr>
        <dsp:cNvPr id="0" name=""/>
        <dsp:cNvSpPr/>
      </dsp:nvSpPr>
      <dsp:spPr>
        <a:xfrm>
          <a:off x="0" y="272696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s-MX" sz="5500" b="1" i="0" kern="1200" baseline="0" dirty="0"/>
            <a:t>Me encanta estudiar Python</a:t>
          </a:r>
          <a:endParaRPr lang="en-US" sz="5500" kern="1200" dirty="0"/>
        </a:p>
      </dsp:txBody>
      <dsp:txXfrm>
        <a:off x="0" y="2726960"/>
        <a:ext cx="6666833" cy="2726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7261D-6737-4791-9894-066BADF7DBBA}">
      <dsp:nvSpPr>
        <dsp:cNvPr id="0" name=""/>
        <dsp:cNvSpPr/>
      </dsp:nvSpPr>
      <dsp:spPr>
        <a:xfrm>
          <a:off x="0" y="346009"/>
          <a:ext cx="6666833" cy="1663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a:t>Unificación de cadenas de texto:</a:t>
          </a:r>
          <a:endParaRPr lang="en-US" sz="2200" kern="1200"/>
        </a:p>
        <a:p>
          <a:pPr marL="228600" lvl="1" indent="-228600" algn="l" defTabSz="977900">
            <a:lnSpc>
              <a:spcPct val="90000"/>
            </a:lnSpc>
            <a:spcBef>
              <a:spcPct val="0"/>
            </a:spcBef>
            <a:spcAft>
              <a:spcPct val="15000"/>
            </a:spcAft>
            <a:buChar char="•"/>
          </a:pPr>
          <a:r>
            <a:rPr lang="es-MX" sz="2200" kern="1200"/>
            <a:t>print("Hola" + " " + "mundo") </a:t>
          </a:r>
          <a:endParaRPr lang="en-US" sz="2200" kern="1200"/>
        </a:p>
        <a:p>
          <a:pPr marL="228600" lvl="1" indent="-228600" algn="l" defTabSz="977900">
            <a:lnSpc>
              <a:spcPct val="90000"/>
            </a:lnSpc>
            <a:spcBef>
              <a:spcPct val="0"/>
            </a:spcBef>
            <a:spcAft>
              <a:spcPct val="15000"/>
            </a:spcAft>
            <a:buChar char="•"/>
          </a:pPr>
          <a:r>
            <a:rPr lang="es-MX" sz="2200" kern="1200"/>
            <a:t>&gt;&gt; Hola mundo </a:t>
          </a:r>
          <a:endParaRPr lang="en-US" sz="2200" kern="1200"/>
        </a:p>
      </dsp:txBody>
      <dsp:txXfrm>
        <a:off x="0" y="346009"/>
        <a:ext cx="6666833" cy="1663200"/>
      </dsp:txXfrm>
    </dsp:sp>
    <dsp:sp modelId="{3042BC32-84A0-4D08-8F60-6D2B2C84B4D0}">
      <dsp:nvSpPr>
        <dsp:cNvPr id="0" name=""/>
        <dsp:cNvSpPr/>
      </dsp:nvSpPr>
      <dsp:spPr>
        <a:xfrm>
          <a:off x="333341" y="21289"/>
          <a:ext cx="4666783" cy="6494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s-MX" sz="2200" i="1" kern="1200"/>
            <a:t>Concatenación</a:t>
          </a:r>
          <a:endParaRPr lang="en-US" sz="2200" kern="1200"/>
        </a:p>
      </dsp:txBody>
      <dsp:txXfrm>
        <a:off x="365044" y="52992"/>
        <a:ext cx="4603377" cy="586034"/>
      </dsp:txXfrm>
    </dsp:sp>
    <dsp:sp modelId="{CDA41923-5CDE-475E-8D50-4EBC17296290}">
      <dsp:nvSpPr>
        <dsp:cNvPr id="0" name=""/>
        <dsp:cNvSpPr/>
      </dsp:nvSpPr>
      <dsp:spPr>
        <a:xfrm>
          <a:off x="0" y="2452730"/>
          <a:ext cx="6666833" cy="29799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s-MX" sz="2200" kern="1200"/>
            <a:t>Indicamos a la consola que el carácter a continuación del símbolo \ debe ser tratado como un carácter especial.</a:t>
          </a:r>
          <a:endParaRPr lang="en-US" sz="2200" kern="1200"/>
        </a:p>
        <a:p>
          <a:pPr marL="228600" lvl="1" indent="-228600" algn="l" defTabSz="977900">
            <a:lnSpc>
              <a:spcPct val="90000"/>
            </a:lnSpc>
            <a:spcBef>
              <a:spcPct val="0"/>
            </a:spcBef>
            <a:spcAft>
              <a:spcPct val="15000"/>
            </a:spcAft>
            <a:buChar char="•"/>
          </a:pPr>
          <a:r>
            <a:rPr lang="es-MX" sz="2200" kern="1200"/>
            <a:t>\" &gt; Imprime comillas </a:t>
          </a:r>
          <a:endParaRPr lang="en-US" sz="2200" kern="1200"/>
        </a:p>
        <a:p>
          <a:pPr marL="228600" lvl="1" indent="-228600" algn="l" defTabSz="977900">
            <a:lnSpc>
              <a:spcPct val="90000"/>
            </a:lnSpc>
            <a:spcBef>
              <a:spcPct val="0"/>
            </a:spcBef>
            <a:spcAft>
              <a:spcPct val="15000"/>
            </a:spcAft>
            <a:buChar char="•"/>
          </a:pPr>
          <a:r>
            <a:rPr lang="es-MX" sz="2200" kern="1200"/>
            <a:t>\n &gt; Separa texto en una nueva línea </a:t>
          </a:r>
          <a:endParaRPr lang="en-US" sz="2200" kern="1200"/>
        </a:p>
        <a:p>
          <a:pPr marL="228600" lvl="1" indent="-228600" algn="l" defTabSz="977900">
            <a:lnSpc>
              <a:spcPct val="90000"/>
            </a:lnSpc>
            <a:spcBef>
              <a:spcPct val="0"/>
            </a:spcBef>
            <a:spcAft>
              <a:spcPct val="15000"/>
            </a:spcAft>
            <a:buChar char="•"/>
          </a:pPr>
          <a:r>
            <a:rPr lang="es-MX" sz="2200" kern="1200"/>
            <a:t>\t &gt; Imprime un tabulador </a:t>
          </a:r>
          <a:endParaRPr lang="en-US" sz="2200" kern="1200"/>
        </a:p>
        <a:p>
          <a:pPr marL="228600" lvl="1" indent="-228600" algn="l" defTabSz="977900">
            <a:lnSpc>
              <a:spcPct val="90000"/>
            </a:lnSpc>
            <a:spcBef>
              <a:spcPct val="0"/>
            </a:spcBef>
            <a:spcAft>
              <a:spcPct val="15000"/>
            </a:spcAft>
            <a:buChar char="•"/>
          </a:pPr>
          <a:r>
            <a:rPr lang="es-MX" sz="2200" kern="1200"/>
            <a:t>\\ &gt; Imprime la barra invertida textualmente</a:t>
          </a:r>
          <a:endParaRPr lang="en-US" sz="2200" kern="1200"/>
        </a:p>
      </dsp:txBody>
      <dsp:txXfrm>
        <a:off x="0" y="2452730"/>
        <a:ext cx="6666833" cy="2979900"/>
      </dsp:txXfrm>
    </dsp:sp>
    <dsp:sp modelId="{193A4EBC-8C1B-4FF6-B679-5306F037CEE4}">
      <dsp:nvSpPr>
        <dsp:cNvPr id="0" name=""/>
        <dsp:cNvSpPr/>
      </dsp:nvSpPr>
      <dsp:spPr>
        <a:xfrm>
          <a:off x="333341" y="2128009"/>
          <a:ext cx="4666783" cy="6494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s-MX" sz="2200" i="1" kern="1200"/>
            <a:t>Caracteres especiales </a:t>
          </a:r>
          <a:endParaRPr lang="en-US" sz="2200" kern="1200"/>
        </a:p>
      </dsp:txBody>
      <dsp:txXfrm>
        <a:off x="365044" y="2159712"/>
        <a:ext cx="4603377"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4FF67-3590-4F9A-99EC-E214F38386B4}">
      <dsp:nvSpPr>
        <dsp:cNvPr id="0" name=""/>
        <dsp:cNvSpPr/>
      </dsp:nvSpPr>
      <dsp:spPr>
        <a:xfrm>
          <a:off x="0" y="924"/>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09F3203-0AD8-4B10-A3AC-13C33D3241F1}">
      <dsp:nvSpPr>
        <dsp:cNvPr id="0" name=""/>
        <dsp:cNvSpPr/>
      </dsp:nvSpPr>
      <dsp:spPr>
        <a:xfrm>
          <a:off x="0" y="924"/>
          <a:ext cx="6666833" cy="63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dirty="0"/>
            <a:t>Input &gt; introducir </a:t>
          </a:r>
          <a:endParaRPr lang="en-US" sz="2900" kern="1200" dirty="0"/>
        </a:p>
      </dsp:txBody>
      <dsp:txXfrm>
        <a:off x="0" y="924"/>
        <a:ext cx="6666833" cy="630382"/>
      </dsp:txXfrm>
    </dsp:sp>
    <dsp:sp modelId="{62E85F6F-69D5-47E5-89C4-B3DBE889F4FF}">
      <dsp:nvSpPr>
        <dsp:cNvPr id="0" name=""/>
        <dsp:cNvSpPr/>
      </dsp:nvSpPr>
      <dsp:spPr>
        <a:xfrm>
          <a:off x="0" y="631306"/>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DE47270-457B-4E05-BB07-B00EC74B479A}">
      <dsp:nvSpPr>
        <dsp:cNvPr id="0" name=""/>
        <dsp:cNvSpPr/>
      </dsp:nvSpPr>
      <dsp:spPr>
        <a:xfrm>
          <a:off x="0" y="631306"/>
          <a:ext cx="6666833" cy="63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dirty="0"/>
            <a:t>Input(“tu nombre”)</a:t>
          </a:r>
          <a:endParaRPr lang="en-US" sz="2900" kern="1200" dirty="0"/>
        </a:p>
      </dsp:txBody>
      <dsp:txXfrm>
        <a:off x="0" y="631306"/>
        <a:ext cx="6666833" cy="630382"/>
      </dsp:txXfrm>
    </dsp:sp>
    <dsp:sp modelId="{DF915204-6597-47CB-9BF4-53567A4BE972}">
      <dsp:nvSpPr>
        <dsp:cNvPr id="0" name=""/>
        <dsp:cNvSpPr/>
      </dsp:nvSpPr>
      <dsp:spPr>
        <a:xfrm>
          <a:off x="0" y="1261688"/>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22FE3F-D1B0-4980-BA7A-50227D49AA73}">
      <dsp:nvSpPr>
        <dsp:cNvPr id="0" name=""/>
        <dsp:cNvSpPr/>
      </dsp:nvSpPr>
      <dsp:spPr>
        <a:xfrm>
          <a:off x="0" y="1261688"/>
          <a:ext cx="6666833" cy="63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MX" sz="2900" kern="1200" dirty="0"/>
            <a:t>print(input(“tu nombre”))</a:t>
          </a:r>
          <a:endParaRPr lang="en-US" sz="2900" kern="1200" dirty="0"/>
        </a:p>
      </dsp:txBody>
      <dsp:txXfrm>
        <a:off x="0" y="1261688"/>
        <a:ext cx="6666833" cy="6303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444FD-A0A3-482E-B277-36169972315E}">
      <dsp:nvSpPr>
        <dsp:cNvPr id="0" name=""/>
        <dsp:cNvSpPr/>
      </dsp:nvSpPr>
      <dsp:spPr>
        <a:xfrm>
          <a:off x="540011" y="1990"/>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Print()</a:t>
          </a:r>
          <a:endParaRPr lang="en-US" sz="5400" kern="1200"/>
        </a:p>
      </dsp:txBody>
      <dsp:txXfrm>
        <a:off x="540011" y="1990"/>
        <a:ext cx="2331634" cy="1398980"/>
      </dsp:txXfrm>
    </dsp:sp>
    <dsp:sp modelId="{E758BF12-F32E-4B86-B236-1F6402F963E6}">
      <dsp:nvSpPr>
        <dsp:cNvPr id="0" name=""/>
        <dsp:cNvSpPr/>
      </dsp:nvSpPr>
      <dsp:spPr>
        <a:xfrm>
          <a:off x="3104809" y="1990"/>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Input()</a:t>
          </a:r>
          <a:endParaRPr lang="en-US" sz="5400" kern="1200"/>
        </a:p>
      </dsp:txBody>
      <dsp:txXfrm>
        <a:off x="3104809" y="1990"/>
        <a:ext cx="2331634" cy="1398980"/>
      </dsp:txXfrm>
    </dsp:sp>
    <dsp:sp modelId="{2CF3550A-3114-4D74-9361-CA1EDCC513EC}">
      <dsp:nvSpPr>
        <dsp:cNvPr id="0" name=""/>
        <dsp:cNvSpPr/>
      </dsp:nvSpPr>
      <dsp:spPr>
        <a:xfrm>
          <a:off x="540011" y="1634134"/>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255</a:t>
          </a:r>
          <a:endParaRPr lang="en-US" sz="5400" kern="1200"/>
        </a:p>
      </dsp:txBody>
      <dsp:txXfrm>
        <a:off x="540011" y="1634134"/>
        <a:ext cx="2331634" cy="1398980"/>
      </dsp:txXfrm>
    </dsp:sp>
    <dsp:sp modelId="{71D4CB19-07F5-41D4-B5E4-F5BF33E44D3C}">
      <dsp:nvSpPr>
        <dsp:cNvPr id="0" name=""/>
        <dsp:cNvSpPr/>
      </dsp:nvSpPr>
      <dsp:spPr>
        <a:xfrm>
          <a:off x="3104809" y="1634134"/>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22035</a:t>
          </a:r>
          <a:endParaRPr lang="en-US" sz="5400" kern="1200"/>
        </a:p>
      </dsp:txBody>
      <dsp:txXfrm>
        <a:off x="3104809" y="1634134"/>
        <a:ext cx="2331634" cy="1398980"/>
      </dsp:txXfrm>
    </dsp:sp>
    <dsp:sp modelId="{54DDF369-B1D7-4B4E-97CB-122B469F6EB5}">
      <dsp:nvSpPr>
        <dsp:cNvPr id="0" name=""/>
        <dsp:cNvSpPr/>
      </dsp:nvSpPr>
      <dsp:spPr>
        <a:xfrm>
          <a:off x="1822410" y="3266278"/>
          <a:ext cx="2331634" cy="13989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MX" sz="5400" kern="1200"/>
            <a:t>Falso</a:t>
          </a:r>
          <a:endParaRPr lang="en-US" sz="5400" kern="1200"/>
        </a:p>
      </dsp:txBody>
      <dsp:txXfrm>
        <a:off x="1822410" y="3266278"/>
        <a:ext cx="2331634" cy="1398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43A77-ED00-4F78-9C79-FA327C5E06EA}">
      <dsp:nvSpPr>
        <dsp:cNvPr id="0" name=""/>
        <dsp:cNvSpPr/>
      </dsp:nvSpPr>
      <dsp:spPr>
        <a:xfrm>
          <a:off x="0" y="397796"/>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35D46-2D63-46BA-8C13-8FFAE5D9C815}">
      <dsp:nvSpPr>
        <dsp:cNvPr id="0" name=""/>
        <dsp:cNvSpPr/>
      </dsp:nvSpPr>
      <dsp:spPr>
        <a:xfrm>
          <a:off x="328612" y="709978"/>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texto (str) "Python" "750" </a:t>
          </a:r>
        </a:p>
      </dsp:txBody>
      <dsp:txXfrm>
        <a:off x="383617" y="764983"/>
        <a:ext cx="2847502" cy="1768010"/>
      </dsp:txXfrm>
    </dsp:sp>
    <dsp:sp modelId="{64B1401C-9673-4263-9575-732475DA1928}">
      <dsp:nvSpPr>
        <dsp:cNvPr id="0" name=""/>
        <dsp:cNvSpPr/>
      </dsp:nvSpPr>
      <dsp:spPr>
        <a:xfrm>
          <a:off x="3614737" y="397796"/>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65CC24-66C3-4B22-82DF-D3EF9E82E6A7}">
      <dsp:nvSpPr>
        <dsp:cNvPr id="0" name=""/>
        <dsp:cNvSpPr/>
      </dsp:nvSpPr>
      <dsp:spPr>
        <a:xfrm>
          <a:off x="3943350" y="709978"/>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números int 250 float 12.50 </a:t>
          </a:r>
        </a:p>
      </dsp:txBody>
      <dsp:txXfrm>
        <a:off x="3998355" y="764983"/>
        <a:ext cx="2847502" cy="1768010"/>
      </dsp:txXfrm>
    </dsp:sp>
    <dsp:sp modelId="{5FD0A4BD-20CE-40DB-B73D-DA64211CC808}">
      <dsp:nvSpPr>
        <dsp:cNvPr id="0" name=""/>
        <dsp:cNvSpPr/>
      </dsp:nvSpPr>
      <dsp:spPr>
        <a:xfrm>
          <a:off x="7229475" y="397796"/>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3AE97-3632-44B7-B336-3588FC53C771}">
      <dsp:nvSpPr>
        <dsp:cNvPr id="0" name=""/>
        <dsp:cNvSpPr/>
      </dsp:nvSpPr>
      <dsp:spPr>
        <a:xfrm>
          <a:off x="7558087" y="709978"/>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booleanos True False </a:t>
          </a:r>
        </a:p>
      </dsp:txBody>
      <dsp:txXfrm>
        <a:off x="7613092" y="764983"/>
        <a:ext cx="2847502" cy="17680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6C904-0EA3-4072-A4F5-88B7EE0BA819}">
      <dsp:nvSpPr>
        <dsp:cNvPr id="0" name=""/>
        <dsp:cNvSpPr/>
      </dsp:nvSpPr>
      <dsp:spPr>
        <a:xfrm>
          <a:off x="7854097" y="849403"/>
          <a:ext cx="2250349" cy="225046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3DA72-CF5D-4BAF-9EAD-ED7949DD2768}">
      <dsp:nvSpPr>
        <dsp:cNvPr id="0" name=""/>
        <dsp:cNvSpPr/>
      </dsp:nvSpPr>
      <dsp:spPr>
        <a:xfrm>
          <a:off x="7929366" y="924431"/>
          <a:ext cx="2100776" cy="2100407"/>
        </a:xfrm>
        <a:prstGeom prst="ellipse">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MX" sz="2000" kern="1200" dirty="0" err="1"/>
            <a:t>isspace</a:t>
          </a:r>
          <a:r>
            <a:rPr lang="es-MX" sz="2000" kern="1200" dirty="0"/>
            <a:t>() si esta lleno o son puros espacios</a:t>
          </a:r>
          <a:endParaRPr lang="en-US" sz="2000" kern="1200" dirty="0"/>
        </a:p>
      </dsp:txBody>
      <dsp:txXfrm>
        <a:off x="8229476" y="1224546"/>
        <a:ext cx="1500554" cy="1500177"/>
      </dsp:txXfrm>
    </dsp:sp>
    <dsp:sp modelId="{5D9CE1D9-9202-4D6B-9C40-9489FF95509C}">
      <dsp:nvSpPr>
        <dsp:cNvPr id="0" name=""/>
        <dsp:cNvSpPr/>
      </dsp:nvSpPr>
      <dsp:spPr>
        <a:xfrm rot="2700000">
          <a:off x="5518810" y="849244"/>
          <a:ext cx="2250386" cy="2250386"/>
        </a:xfrm>
        <a:prstGeom prst="teardrop">
          <a:avLst>
            <a:gd name="adj" fmla="val 100000"/>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16CA5-4817-45F5-8B97-F622C4412C27}">
      <dsp:nvSpPr>
        <dsp:cNvPr id="0" name=""/>
        <dsp:cNvSpPr/>
      </dsp:nvSpPr>
      <dsp:spPr>
        <a:xfrm>
          <a:off x="5603747" y="924431"/>
          <a:ext cx="2100776" cy="2100407"/>
        </a:xfrm>
        <a:prstGeom prst="ellipse">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MX" sz="2000" kern="1200" dirty="0" err="1"/>
            <a:t>isprintable</a:t>
          </a:r>
          <a:r>
            <a:rPr lang="es-MX" sz="2000" kern="1200" dirty="0"/>
            <a:t>() verifica que no tenga caracteres especiales</a:t>
          </a:r>
          <a:endParaRPr lang="en-US" sz="2000" kern="1200" dirty="0"/>
        </a:p>
      </dsp:txBody>
      <dsp:txXfrm>
        <a:off x="5903858" y="1224546"/>
        <a:ext cx="1500554" cy="1500177"/>
      </dsp:txXfrm>
    </dsp:sp>
    <dsp:sp modelId="{7AA8777A-3E23-4108-A0B3-7C39DFDD3641}">
      <dsp:nvSpPr>
        <dsp:cNvPr id="0" name=""/>
        <dsp:cNvSpPr/>
      </dsp:nvSpPr>
      <dsp:spPr>
        <a:xfrm rot="2700000">
          <a:off x="3202842" y="849244"/>
          <a:ext cx="2250386" cy="2250386"/>
        </a:xfrm>
        <a:prstGeom prst="teardrop">
          <a:avLst>
            <a:gd name="adj" fmla="val 100000"/>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10EBF-5E45-4C00-96B1-02BD4147E7AE}">
      <dsp:nvSpPr>
        <dsp:cNvPr id="0" name=""/>
        <dsp:cNvSpPr/>
      </dsp:nvSpPr>
      <dsp:spPr>
        <a:xfrm>
          <a:off x="3278129" y="924431"/>
          <a:ext cx="2100776" cy="2100407"/>
        </a:xfrm>
        <a:prstGeom prst="ellipse">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MX" sz="2000" kern="1200" dirty="0" err="1"/>
            <a:t>isupper</a:t>
          </a:r>
          <a:r>
            <a:rPr lang="es-MX" sz="2000" kern="1200" dirty="0"/>
            <a:t>() </a:t>
          </a:r>
          <a:r>
            <a:rPr lang="es-MX" sz="2000" kern="1200" dirty="0" err="1"/>
            <a:t>mayusculas</a:t>
          </a:r>
          <a:endParaRPr lang="en-US" sz="2000" kern="1200" dirty="0"/>
        </a:p>
      </dsp:txBody>
      <dsp:txXfrm>
        <a:off x="3578240" y="1224546"/>
        <a:ext cx="1500554" cy="1500177"/>
      </dsp:txXfrm>
    </dsp:sp>
    <dsp:sp modelId="{7D02E50C-A8B0-4B3A-849E-A778EA109139}">
      <dsp:nvSpPr>
        <dsp:cNvPr id="0" name=""/>
        <dsp:cNvSpPr/>
      </dsp:nvSpPr>
      <dsp:spPr>
        <a:xfrm rot="2700000">
          <a:off x="877223" y="849244"/>
          <a:ext cx="2250386" cy="2250386"/>
        </a:xfrm>
        <a:prstGeom prst="teardrop">
          <a:avLst>
            <a:gd name="adj" fmla="val 100000"/>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E57FD-A999-4A01-B2DE-19D39BF22BA7}">
      <dsp:nvSpPr>
        <dsp:cNvPr id="0" name=""/>
        <dsp:cNvSpPr/>
      </dsp:nvSpPr>
      <dsp:spPr>
        <a:xfrm>
          <a:off x="952511" y="924431"/>
          <a:ext cx="2100776" cy="210040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MX" sz="2000" kern="1200" dirty="0" err="1"/>
            <a:t>islower</a:t>
          </a:r>
          <a:r>
            <a:rPr lang="es-MX" sz="2000" kern="1200" dirty="0"/>
            <a:t>() </a:t>
          </a:r>
          <a:r>
            <a:rPr lang="es-MX" sz="2000" kern="1200" dirty="0" err="1"/>
            <a:t>minusculas</a:t>
          </a:r>
          <a:endParaRPr lang="en-US" sz="2000" kern="1200" dirty="0"/>
        </a:p>
      </dsp:txBody>
      <dsp:txXfrm>
        <a:off x="1252622" y="1224546"/>
        <a:ext cx="1500554" cy="15001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F80FFF-E2AE-4FC2-9DFE-96384735966D}" type="datetimeFigureOut">
              <a:rPr lang="es-MX" smtClean="0"/>
              <a:t>14/10/2022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8893C-D2C1-4425-A82E-709F971B93DF}" type="slidenum">
              <a:rPr lang="es-MX" smtClean="0"/>
              <a:t>‹Nº›</a:t>
            </a:fld>
            <a:endParaRPr lang="es-MX"/>
          </a:p>
        </p:txBody>
      </p:sp>
    </p:spTree>
    <p:extLst>
      <p:ext uri="{BB962C8B-B14F-4D97-AF65-F5344CB8AC3E}">
        <p14:creationId xmlns:p14="http://schemas.microsoft.com/office/powerpoint/2010/main" val="303584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258893C-D2C1-4425-A82E-709F971B93DF}" type="slidenum">
              <a:rPr lang="es-MX" smtClean="0"/>
              <a:t>24</a:t>
            </a:fld>
            <a:endParaRPr lang="es-MX"/>
          </a:p>
        </p:txBody>
      </p:sp>
    </p:spTree>
    <p:extLst>
      <p:ext uri="{BB962C8B-B14F-4D97-AF65-F5344CB8AC3E}">
        <p14:creationId xmlns:p14="http://schemas.microsoft.com/office/powerpoint/2010/main" val="423307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027DD-72A2-179A-54B5-722FABFDE86C}"/>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4C416D57-E380-7846-E3D6-CA9E656D77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AD776E59-17FE-8369-E9E9-F316E57BCCAA}"/>
              </a:ext>
            </a:extLst>
          </p:cNvPr>
          <p:cNvSpPr>
            <a:spLocks noGrp="1"/>
          </p:cNvSpPr>
          <p:nvPr>
            <p:ph type="dt" sz="half" idx="10"/>
          </p:nvPr>
        </p:nvSpPr>
        <p:spPr/>
        <p:txBody>
          <a:bodyPr/>
          <a:lstStyle/>
          <a:p>
            <a:fld id="{CD498526-AFB2-427A-BDCB-0DFEEB5A549B}" type="datetime1">
              <a:rPr lang="es-MX" smtClean="0"/>
              <a:t>14/10/2022</a:t>
            </a:fld>
            <a:endParaRPr lang="es-MX"/>
          </a:p>
        </p:txBody>
      </p:sp>
      <p:sp>
        <p:nvSpPr>
          <p:cNvPr id="5" name="Marcador de pie de página 4">
            <a:extLst>
              <a:ext uri="{FF2B5EF4-FFF2-40B4-BE49-F238E27FC236}">
                <a16:creationId xmlns:a16="http://schemas.microsoft.com/office/drawing/2014/main" id="{20680399-024B-425A-26E9-44A64FD149F0}"/>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635AC9BA-9A6A-0CCF-F9DF-1B327D1533BB}"/>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383462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C23A90-83B9-CC75-9C12-9687AA462A93}"/>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39A41E67-F869-6051-224E-4CC2790FC93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6E56CCF-008A-A963-EA88-9B57D9D27713}"/>
              </a:ext>
            </a:extLst>
          </p:cNvPr>
          <p:cNvSpPr>
            <a:spLocks noGrp="1"/>
          </p:cNvSpPr>
          <p:nvPr>
            <p:ph type="dt" sz="half" idx="10"/>
          </p:nvPr>
        </p:nvSpPr>
        <p:spPr/>
        <p:txBody>
          <a:bodyPr/>
          <a:lstStyle/>
          <a:p>
            <a:fld id="{6AC6D3AA-C8AC-41C5-8E5B-1251F9AD8ABD}" type="datetime1">
              <a:rPr lang="es-MX" smtClean="0"/>
              <a:t>14/10/2022</a:t>
            </a:fld>
            <a:endParaRPr lang="es-MX"/>
          </a:p>
        </p:txBody>
      </p:sp>
      <p:sp>
        <p:nvSpPr>
          <p:cNvPr id="5" name="Marcador de pie de página 4">
            <a:extLst>
              <a:ext uri="{FF2B5EF4-FFF2-40B4-BE49-F238E27FC236}">
                <a16:creationId xmlns:a16="http://schemas.microsoft.com/office/drawing/2014/main" id="{7303D606-6677-B760-FE95-A81D80B1E579}"/>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F9A9D7BC-3AB2-B5CF-1922-58C32C59B5EA}"/>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55847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D48BC92-0FDF-45B2-8F9E-5F78507A93CD}"/>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3BC44C3D-81CD-6060-6618-8656A9F4F37D}"/>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8970D0B7-2D43-46A2-280A-5A1D9883FBE3}"/>
              </a:ext>
            </a:extLst>
          </p:cNvPr>
          <p:cNvSpPr>
            <a:spLocks noGrp="1"/>
          </p:cNvSpPr>
          <p:nvPr>
            <p:ph type="dt" sz="half" idx="10"/>
          </p:nvPr>
        </p:nvSpPr>
        <p:spPr/>
        <p:txBody>
          <a:bodyPr/>
          <a:lstStyle/>
          <a:p>
            <a:fld id="{EF73455F-4034-4ADD-938D-8FE47630A82A}" type="datetime1">
              <a:rPr lang="es-MX" smtClean="0"/>
              <a:t>14/10/2022</a:t>
            </a:fld>
            <a:endParaRPr lang="es-MX"/>
          </a:p>
        </p:txBody>
      </p:sp>
      <p:sp>
        <p:nvSpPr>
          <p:cNvPr id="5" name="Marcador de pie de página 4">
            <a:extLst>
              <a:ext uri="{FF2B5EF4-FFF2-40B4-BE49-F238E27FC236}">
                <a16:creationId xmlns:a16="http://schemas.microsoft.com/office/drawing/2014/main" id="{215E1E14-7B17-027B-C4AF-24E58A05AE33}"/>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BAC7E77A-D7E9-643F-8137-682E2AA6ABE9}"/>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2054099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26EB6-2D82-3347-3525-312E2110F572}"/>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8AF51669-D04F-217B-C5A7-22357BA932FD}"/>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74A021C-CA46-973E-A29C-6C6025F3848F}"/>
              </a:ext>
            </a:extLst>
          </p:cNvPr>
          <p:cNvSpPr>
            <a:spLocks noGrp="1"/>
          </p:cNvSpPr>
          <p:nvPr>
            <p:ph type="dt" sz="half" idx="10"/>
          </p:nvPr>
        </p:nvSpPr>
        <p:spPr/>
        <p:txBody>
          <a:bodyPr/>
          <a:lstStyle/>
          <a:p>
            <a:fld id="{D58E716A-A020-455D-86A8-F83277CAFEFC}" type="datetime1">
              <a:rPr lang="es-MX" smtClean="0"/>
              <a:t>14/10/2022</a:t>
            </a:fld>
            <a:endParaRPr lang="es-MX"/>
          </a:p>
        </p:txBody>
      </p:sp>
      <p:sp>
        <p:nvSpPr>
          <p:cNvPr id="5" name="Marcador de pie de página 4">
            <a:extLst>
              <a:ext uri="{FF2B5EF4-FFF2-40B4-BE49-F238E27FC236}">
                <a16:creationId xmlns:a16="http://schemas.microsoft.com/office/drawing/2014/main" id="{B6D3D8CB-1486-FFD5-378B-284199E2BA5A}"/>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7B7B458B-4BCF-397A-751C-55179D6DBCF1}"/>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326589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67F1E7-B6F1-AA6A-8102-46C9B8D45CCC}"/>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DC9B14CA-CACA-3988-8A1A-B31C2A81A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E2E740F6-698A-9AE2-4DBF-15293B70704E}"/>
              </a:ext>
            </a:extLst>
          </p:cNvPr>
          <p:cNvSpPr>
            <a:spLocks noGrp="1"/>
          </p:cNvSpPr>
          <p:nvPr>
            <p:ph type="dt" sz="half" idx="10"/>
          </p:nvPr>
        </p:nvSpPr>
        <p:spPr/>
        <p:txBody>
          <a:bodyPr/>
          <a:lstStyle/>
          <a:p>
            <a:fld id="{FB66BAD8-707D-44AB-87C4-F3F9425570D1}" type="datetime1">
              <a:rPr lang="es-MX" smtClean="0"/>
              <a:t>14/10/2022</a:t>
            </a:fld>
            <a:endParaRPr lang="es-MX"/>
          </a:p>
        </p:txBody>
      </p:sp>
      <p:sp>
        <p:nvSpPr>
          <p:cNvPr id="5" name="Marcador de pie de página 4">
            <a:extLst>
              <a:ext uri="{FF2B5EF4-FFF2-40B4-BE49-F238E27FC236}">
                <a16:creationId xmlns:a16="http://schemas.microsoft.com/office/drawing/2014/main" id="{56C41B67-7A62-4BA9-0683-941FCAC5CBA4}"/>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3DA261BE-61FD-A06D-E539-D4752DF491D7}"/>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65875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47B77-561D-D263-8A27-950357BE64CD}"/>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2175B71-234B-3773-C063-1A10F4C0330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AACE9560-3B27-4845-0138-1AFEF39B951C}"/>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6DA0F1B0-213A-F865-363F-4614B33FA1FC}"/>
              </a:ext>
            </a:extLst>
          </p:cNvPr>
          <p:cNvSpPr>
            <a:spLocks noGrp="1"/>
          </p:cNvSpPr>
          <p:nvPr>
            <p:ph type="dt" sz="half" idx="10"/>
          </p:nvPr>
        </p:nvSpPr>
        <p:spPr/>
        <p:txBody>
          <a:bodyPr/>
          <a:lstStyle/>
          <a:p>
            <a:fld id="{B7AE00C9-7954-4CBF-9BDF-DCD134EDE3F8}" type="datetime1">
              <a:rPr lang="es-MX" smtClean="0"/>
              <a:t>14/10/2022</a:t>
            </a:fld>
            <a:endParaRPr lang="es-MX"/>
          </a:p>
        </p:txBody>
      </p:sp>
      <p:sp>
        <p:nvSpPr>
          <p:cNvPr id="6" name="Marcador de pie de página 5">
            <a:extLst>
              <a:ext uri="{FF2B5EF4-FFF2-40B4-BE49-F238E27FC236}">
                <a16:creationId xmlns:a16="http://schemas.microsoft.com/office/drawing/2014/main" id="{690E398F-43E5-CFDF-D24C-25C0FCB4B933}"/>
              </a:ext>
            </a:extLst>
          </p:cNvPr>
          <p:cNvSpPr>
            <a:spLocks noGrp="1"/>
          </p:cNvSpPr>
          <p:nvPr>
            <p:ph type="ftr" sz="quarter" idx="11"/>
          </p:nvPr>
        </p:nvSpPr>
        <p:spPr/>
        <p:txBody>
          <a:bodyPr/>
          <a:lstStyle/>
          <a:p>
            <a:r>
              <a:rPr lang="es-MX"/>
              <a:t>Arabots Robotics</a:t>
            </a:r>
          </a:p>
        </p:txBody>
      </p:sp>
      <p:sp>
        <p:nvSpPr>
          <p:cNvPr id="7" name="Marcador de número de diapositiva 6">
            <a:extLst>
              <a:ext uri="{FF2B5EF4-FFF2-40B4-BE49-F238E27FC236}">
                <a16:creationId xmlns:a16="http://schemas.microsoft.com/office/drawing/2014/main" id="{4CFC4F97-652B-006F-D037-38940F343C96}"/>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369994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2B186D-24BE-39F3-6C6C-982191B52B1D}"/>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A73A8267-064A-90B8-6646-EA3072921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D2D913EA-D99D-ECA4-F69B-DDB3432E1E02}"/>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7174E7EB-49C5-BD84-175C-33790B08A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B78F27CD-C12E-314C-7AB5-760A03A662BE}"/>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1E792BCE-D0F7-839B-B446-3FDA26DA3005}"/>
              </a:ext>
            </a:extLst>
          </p:cNvPr>
          <p:cNvSpPr>
            <a:spLocks noGrp="1"/>
          </p:cNvSpPr>
          <p:nvPr>
            <p:ph type="dt" sz="half" idx="10"/>
          </p:nvPr>
        </p:nvSpPr>
        <p:spPr/>
        <p:txBody>
          <a:bodyPr/>
          <a:lstStyle/>
          <a:p>
            <a:fld id="{C6A80FD4-C2DF-415E-B549-3F3B6E053CDC}" type="datetime1">
              <a:rPr lang="es-MX" smtClean="0"/>
              <a:t>14/10/2022</a:t>
            </a:fld>
            <a:endParaRPr lang="es-MX"/>
          </a:p>
        </p:txBody>
      </p:sp>
      <p:sp>
        <p:nvSpPr>
          <p:cNvPr id="8" name="Marcador de pie de página 7">
            <a:extLst>
              <a:ext uri="{FF2B5EF4-FFF2-40B4-BE49-F238E27FC236}">
                <a16:creationId xmlns:a16="http://schemas.microsoft.com/office/drawing/2014/main" id="{B1391179-352D-5369-D4C6-52C01362F91D}"/>
              </a:ext>
            </a:extLst>
          </p:cNvPr>
          <p:cNvSpPr>
            <a:spLocks noGrp="1"/>
          </p:cNvSpPr>
          <p:nvPr>
            <p:ph type="ftr" sz="quarter" idx="11"/>
          </p:nvPr>
        </p:nvSpPr>
        <p:spPr/>
        <p:txBody>
          <a:bodyPr/>
          <a:lstStyle/>
          <a:p>
            <a:r>
              <a:rPr lang="es-MX"/>
              <a:t>Arabots Robotics</a:t>
            </a:r>
          </a:p>
        </p:txBody>
      </p:sp>
      <p:sp>
        <p:nvSpPr>
          <p:cNvPr id="9" name="Marcador de número de diapositiva 8">
            <a:extLst>
              <a:ext uri="{FF2B5EF4-FFF2-40B4-BE49-F238E27FC236}">
                <a16:creationId xmlns:a16="http://schemas.microsoft.com/office/drawing/2014/main" id="{9EEC4BDD-4000-7363-2988-B569D2AB6547}"/>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763556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AA61F-7523-78FA-C62F-4FD719781B42}"/>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90AF9461-6DC3-CA88-A321-E9F6375F9588}"/>
              </a:ext>
            </a:extLst>
          </p:cNvPr>
          <p:cNvSpPr>
            <a:spLocks noGrp="1"/>
          </p:cNvSpPr>
          <p:nvPr>
            <p:ph type="dt" sz="half" idx="10"/>
          </p:nvPr>
        </p:nvSpPr>
        <p:spPr/>
        <p:txBody>
          <a:bodyPr/>
          <a:lstStyle/>
          <a:p>
            <a:fld id="{BE93DE2A-0546-47D4-9B64-2CD9D06E3581}" type="datetime1">
              <a:rPr lang="es-MX" smtClean="0"/>
              <a:t>14/10/2022</a:t>
            </a:fld>
            <a:endParaRPr lang="es-MX"/>
          </a:p>
        </p:txBody>
      </p:sp>
      <p:sp>
        <p:nvSpPr>
          <p:cNvPr id="4" name="Marcador de pie de página 3">
            <a:extLst>
              <a:ext uri="{FF2B5EF4-FFF2-40B4-BE49-F238E27FC236}">
                <a16:creationId xmlns:a16="http://schemas.microsoft.com/office/drawing/2014/main" id="{C3157C6B-9B2A-F097-9CB7-42B3DC0545B7}"/>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E5AE71DA-AD3E-9F29-2B7C-FB1AB5B35E19}"/>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424766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41BC56F-C2B9-1391-2472-23B4A86AA690}"/>
              </a:ext>
            </a:extLst>
          </p:cNvPr>
          <p:cNvSpPr>
            <a:spLocks noGrp="1"/>
          </p:cNvSpPr>
          <p:nvPr>
            <p:ph type="dt" sz="half" idx="10"/>
          </p:nvPr>
        </p:nvSpPr>
        <p:spPr/>
        <p:txBody>
          <a:bodyPr/>
          <a:lstStyle/>
          <a:p>
            <a:fld id="{C5A38876-AC5E-4CF2-A3C0-BA71FD21DD11}" type="datetime1">
              <a:rPr lang="es-MX" smtClean="0"/>
              <a:t>14/10/2022</a:t>
            </a:fld>
            <a:endParaRPr lang="es-MX"/>
          </a:p>
        </p:txBody>
      </p:sp>
      <p:sp>
        <p:nvSpPr>
          <p:cNvPr id="3" name="Marcador de pie de página 2">
            <a:extLst>
              <a:ext uri="{FF2B5EF4-FFF2-40B4-BE49-F238E27FC236}">
                <a16:creationId xmlns:a16="http://schemas.microsoft.com/office/drawing/2014/main" id="{7D0A9104-D807-1C10-F1C7-127A632815A4}"/>
              </a:ext>
            </a:extLst>
          </p:cNvPr>
          <p:cNvSpPr>
            <a:spLocks noGrp="1"/>
          </p:cNvSpPr>
          <p:nvPr>
            <p:ph type="ftr" sz="quarter" idx="11"/>
          </p:nvPr>
        </p:nvSpPr>
        <p:spPr/>
        <p:txBody>
          <a:bodyPr/>
          <a:lstStyle/>
          <a:p>
            <a:r>
              <a:rPr lang="es-MX"/>
              <a:t>Arabots Robotics</a:t>
            </a:r>
          </a:p>
        </p:txBody>
      </p:sp>
      <p:sp>
        <p:nvSpPr>
          <p:cNvPr id="4" name="Marcador de número de diapositiva 3">
            <a:extLst>
              <a:ext uri="{FF2B5EF4-FFF2-40B4-BE49-F238E27FC236}">
                <a16:creationId xmlns:a16="http://schemas.microsoft.com/office/drawing/2014/main" id="{758A23E2-B4B6-62A6-54E5-D2F16440D43F}"/>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616313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C0C0B7-11D4-E173-2C44-7BCACFB62F59}"/>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125B48C-7224-A171-8BCF-1911380AAA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4579E1D3-9048-53CD-A302-F48DA9768F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F961C44C-9A56-023C-7ADE-961BB9635F76}"/>
              </a:ext>
            </a:extLst>
          </p:cNvPr>
          <p:cNvSpPr>
            <a:spLocks noGrp="1"/>
          </p:cNvSpPr>
          <p:nvPr>
            <p:ph type="dt" sz="half" idx="10"/>
          </p:nvPr>
        </p:nvSpPr>
        <p:spPr/>
        <p:txBody>
          <a:bodyPr/>
          <a:lstStyle/>
          <a:p>
            <a:fld id="{F8B79BB8-C95D-4D3A-823E-07EF3ED4AFBA}" type="datetime1">
              <a:rPr lang="es-MX" smtClean="0"/>
              <a:t>14/10/2022</a:t>
            </a:fld>
            <a:endParaRPr lang="es-MX"/>
          </a:p>
        </p:txBody>
      </p:sp>
      <p:sp>
        <p:nvSpPr>
          <p:cNvPr id="6" name="Marcador de pie de página 5">
            <a:extLst>
              <a:ext uri="{FF2B5EF4-FFF2-40B4-BE49-F238E27FC236}">
                <a16:creationId xmlns:a16="http://schemas.microsoft.com/office/drawing/2014/main" id="{0D3EA524-C361-5199-BD75-BA019E5BEE58}"/>
              </a:ext>
            </a:extLst>
          </p:cNvPr>
          <p:cNvSpPr>
            <a:spLocks noGrp="1"/>
          </p:cNvSpPr>
          <p:nvPr>
            <p:ph type="ftr" sz="quarter" idx="11"/>
          </p:nvPr>
        </p:nvSpPr>
        <p:spPr/>
        <p:txBody>
          <a:bodyPr/>
          <a:lstStyle/>
          <a:p>
            <a:r>
              <a:rPr lang="es-MX"/>
              <a:t>Arabots Robotics</a:t>
            </a:r>
          </a:p>
        </p:txBody>
      </p:sp>
      <p:sp>
        <p:nvSpPr>
          <p:cNvPr id="7" name="Marcador de número de diapositiva 6">
            <a:extLst>
              <a:ext uri="{FF2B5EF4-FFF2-40B4-BE49-F238E27FC236}">
                <a16:creationId xmlns:a16="http://schemas.microsoft.com/office/drawing/2014/main" id="{4316F7AA-B72A-DBD2-182B-78BF296B2A09}"/>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976547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6A1C0-0248-671A-F461-9F9214C540A4}"/>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9EF4AB42-4AF3-A1D8-52C0-C8E531B2FC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p>
        </p:txBody>
      </p:sp>
      <p:sp>
        <p:nvSpPr>
          <p:cNvPr id="4" name="Marcador de texto 3">
            <a:extLst>
              <a:ext uri="{FF2B5EF4-FFF2-40B4-BE49-F238E27FC236}">
                <a16:creationId xmlns:a16="http://schemas.microsoft.com/office/drawing/2014/main" id="{DD9EB339-47F7-B6A6-9150-DBBADD944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10E39A5B-7D74-B1F3-AFDD-A8666BA6E4E5}"/>
              </a:ext>
            </a:extLst>
          </p:cNvPr>
          <p:cNvSpPr>
            <a:spLocks noGrp="1"/>
          </p:cNvSpPr>
          <p:nvPr>
            <p:ph type="dt" sz="half" idx="10"/>
          </p:nvPr>
        </p:nvSpPr>
        <p:spPr/>
        <p:txBody>
          <a:bodyPr/>
          <a:lstStyle/>
          <a:p>
            <a:fld id="{C08A1690-4EC5-4424-85F8-C48B9CFAAC61}" type="datetime1">
              <a:rPr lang="es-MX" smtClean="0"/>
              <a:t>14/10/2022</a:t>
            </a:fld>
            <a:endParaRPr lang="es-MX"/>
          </a:p>
        </p:txBody>
      </p:sp>
      <p:sp>
        <p:nvSpPr>
          <p:cNvPr id="6" name="Marcador de pie de página 5">
            <a:extLst>
              <a:ext uri="{FF2B5EF4-FFF2-40B4-BE49-F238E27FC236}">
                <a16:creationId xmlns:a16="http://schemas.microsoft.com/office/drawing/2014/main" id="{B792A77F-9CA5-381A-A7FD-F7064F64E586}"/>
              </a:ext>
            </a:extLst>
          </p:cNvPr>
          <p:cNvSpPr>
            <a:spLocks noGrp="1"/>
          </p:cNvSpPr>
          <p:nvPr>
            <p:ph type="ftr" sz="quarter" idx="11"/>
          </p:nvPr>
        </p:nvSpPr>
        <p:spPr/>
        <p:txBody>
          <a:bodyPr/>
          <a:lstStyle/>
          <a:p>
            <a:r>
              <a:rPr lang="es-MX"/>
              <a:t>Arabots Robotics</a:t>
            </a:r>
          </a:p>
        </p:txBody>
      </p:sp>
      <p:sp>
        <p:nvSpPr>
          <p:cNvPr id="7" name="Marcador de número de diapositiva 6">
            <a:extLst>
              <a:ext uri="{FF2B5EF4-FFF2-40B4-BE49-F238E27FC236}">
                <a16:creationId xmlns:a16="http://schemas.microsoft.com/office/drawing/2014/main" id="{D7F87F40-66BF-E24F-A3F1-953A0AB6466B}"/>
              </a:ext>
            </a:extLst>
          </p:cNvPr>
          <p:cNvSpPr>
            <a:spLocks noGrp="1"/>
          </p:cNvSpPr>
          <p:nvPr>
            <p:ph type="sldNum" sz="quarter" idx="12"/>
          </p:nvPr>
        </p:nvSpPr>
        <p:spPr/>
        <p:txBody>
          <a:bodyPr/>
          <a:lstStyle/>
          <a:p>
            <a:fld id="{4EA4A3B0-B5DF-4E2B-B48F-E4B7B7872040}" type="slidenum">
              <a:rPr lang="es-MX" smtClean="0"/>
              <a:t>‹Nº›</a:t>
            </a:fld>
            <a:endParaRPr lang="es-MX"/>
          </a:p>
        </p:txBody>
      </p:sp>
    </p:spTree>
    <p:extLst>
      <p:ext uri="{BB962C8B-B14F-4D97-AF65-F5344CB8AC3E}">
        <p14:creationId xmlns:p14="http://schemas.microsoft.com/office/powerpoint/2010/main" val="141603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375084-94E5-1C98-9C0B-573342874B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FE232022-81F5-1559-9382-85EB718AA1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52C08DA0-1E44-0F8B-DBC1-5B1C72BCA5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8881F-A6B1-4330-ABE8-43F9CEC859D7}" type="datetime1">
              <a:rPr lang="es-MX" smtClean="0"/>
              <a:t>14/10/2022</a:t>
            </a:fld>
            <a:endParaRPr lang="es-MX"/>
          </a:p>
        </p:txBody>
      </p:sp>
      <p:sp>
        <p:nvSpPr>
          <p:cNvPr id="5" name="Marcador de pie de página 4">
            <a:extLst>
              <a:ext uri="{FF2B5EF4-FFF2-40B4-BE49-F238E27FC236}">
                <a16:creationId xmlns:a16="http://schemas.microsoft.com/office/drawing/2014/main" id="{D7CA2411-C86F-4316-4216-AEED8CB8D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Arabots Robotics</a:t>
            </a:r>
          </a:p>
        </p:txBody>
      </p:sp>
      <p:sp>
        <p:nvSpPr>
          <p:cNvPr id="6" name="Marcador de número de diapositiva 5">
            <a:extLst>
              <a:ext uri="{FF2B5EF4-FFF2-40B4-BE49-F238E27FC236}">
                <a16:creationId xmlns:a16="http://schemas.microsoft.com/office/drawing/2014/main" id="{0F6A5D57-88A9-0619-6FCE-1898BE7585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A4A3B0-B5DF-4E2B-B48F-E4B7B7872040}" type="slidenum">
              <a:rPr lang="es-MX" smtClean="0"/>
              <a:t>‹Nº›</a:t>
            </a:fld>
            <a:endParaRPr lang="es-MX"/>
          </a:p>
        </p:txBody>
      </p:sp>
    </p:spTree>
    <p:extLst>
      <p:ext uri="{BB962C8B-B14F-4D97-AF65-F5344CB8AC3E}">
        <p14:creationId xmlns:p14="http://schemas.microsoft.com/office/powerpoint/2010/main" val="1073428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
          <p:cNvSpPr txBox="1">
            <a:spLocks noGrp="1"/>
          </p:cNvSpPr>
          <p:nvPr>
            <p:ph type="subTitle" idx="1"/>
          </p:nvPr>
        </p:nvSpPr>
        <p:spPr>
          <a:xfrm>
            <a:off x="3002783" y="4606587"/>
            <a:ext cx="10375600" cy="1056800"/>
          </a:xfrm>
          <a:prstGeom prst="rect">
            <a:avLst/>
          </a:prstGeom>
          <a:noFill/>
          <a:ln>
            <a:noFill/>
          </a:ln>
        </p:spPr>
        <p:txBody>
          <a:bodyPr spcFirstLastPara="1" vert="horz" wrap="square" lIns="121900" tIns="121900" rIns="121900" bIns="121900" rtlCol="0" anchor="t" anchorCtr="0">
            <a:noAutofit/>
          </a:bodyPr>
          <a:lstStyle/>
          <a:p>
            <a:pPr algn="l">
              <a:lnSpc>
                <a:spcPct val="100000"/>
              </a:lnSpc>
              <a:spcBef>
                <a:spcPts val="0"/>
              </a:spcBef>
              <a:buSzPts val="2800"/>
            </a:pPr>
            <a:r>
              <a:rPr lang="es-419" sz="3733">
                <a:solidFill>
                  <a:srgbClr val="FFFFFF"/>
                </a:solidFill>
              </a:rPr>
              <a:t>Apuntando siempre al éxito</a:t>
            </a:r>
            <a:endParaRPr sz="3733">
              <a:solidFill>
                <a:srgbClr val="FFFFFF"/>
              </a:solidFill>
            </a:endParaRPr>
          </a:p>
        </p:txBody>
      </p:sp>
      <p:cxnSp>
        <p:nvCxnSpPr>
          <p:cNvPr id="126" name="Google Shape;126;p1"/>
          <p:cNvCxnSpPr/>
          <p:nvPr/>
        </p:nvCxnSpPr>
        <p:spPr>
          <a:xfrm>
            <a:off x="1373369" y="806652"/>
            <a:ext cx="8294400" cy="0"/>
          </a:xfrm>
          <a:prstGeom prst="straightConnector1">
            <a:avLst/>
          </a:prstGeom>
          <a:noFill/>
          <a:ln w="28575" cap="flat" cmpd="sng">
            <a:solidFill>
              <a:schemeClr val="lt1"/>
            </a:solidFill>
            <a:prstDash val="solid"/>
            <a:round/>
            <a:headEnd type="none" w="sm" len="sm"/>
            <a:tailEnd type="none" w="sm" len="sm"/>
          </a:ln>
        </p:spPr>
      </p:cxnSp>
      <p:cxnSp>
        <p:nvCxnSpPr>
          <p:cNvPr id="127" name="Google Shape;127;p1"/>
          <p:cNvCxnSpPr/>
          <p:nvPr/>
        </p:nvCxnSpPr>
        <p:spPr>
          <a:xfrm>
            <a:off x="1567333" y="5497133"/>
            <a:ext cx="8294400" cy="0"/>
          </a:xfrm>
          <a:prstGeom prst="straightConnector1">
            <a:avLst/>
          </a:prstGeom>
          <a:noFill/>
          <a:ln w="28575" cap="flat" cmpd="sng">
            <a:solidFill>
              <a:schemeClr val="lt1"/>
            </a:solidFill>
            <a:prstDash val="solid"/>
            <a:round/>
            <a:headEnd type="none" w="sm" len="sm"/>
            <a:tailEnd type="none" w="sm" len="sm"/>
          </a:ln>
        </p:spPr>
      </p:cxnSp>
      <p:pic>
        <p:nvPicPr>
          <p:cNvPr id="128" name="Google Shape;128;p1"/>
          <p:cNvPicPr preferRelativeResize="0"/>
          <p:nvPr/>
        </p:nvPicPr>
        <p:blipFill rotWithShape="1">
          <a:blip r:embed="rId3">
            <a:alphaModFix/>
          </a:blip>
          <a:srcRect/>
          <a:stretch/>
        </p:blipFill>
        <p:spPr>
          <a:xfrm>
            <a:off x="3988017" y="1153555"/>
            <a:ext cx="3453032" cy="3453032"/>
          </a:xfrm>
          <a:prstGeom prst="ellipse">
            <a:avLst/>
          </a:prstGeom>
          <a:noFill/>
          <a:ln>
            <a:noFill/>
          </a:ln>
        </p:spPr>
      </p:pic>
      <p:sp>
        <p:nvSpPr>
          <p:cNvPr id="2" name="Marcador de pie de página 1">
            <a:extLst>
              <a:ext uri="{FF2B5EF4-FFF2-40B4-BE49-F238E27FC236}">
                <a16:creationId xmlns:a16="http://schemas.microsoft.com/office/drawing/2014/main" id="{2447DCD4-E7B3-59A3-38A0-1C1FADEF99CE}"/>
              </a:ext>
            </a:extLst>
          </p:cNvPr>
          <p:cNvSpPr>
            <a:spLocks noGrp="1"/>
          </p:cNvSpPr>
          <p:nvPr>
            <p:ph type="ftr" sz="quarter" idx="11"/>
          </p:nvPr>
        </p:nvSpPr>
        <p:spPr/>
        <p:txBody>
          <a:bodyPr/>
          <a:lstStyle/>
          <a:p>
            <a:r>
              <a:rPr lang="es-MX"/>
              <a:t>Arabots Robotics</a:t>
            </a:r>
          </a:p>
        </p:txBody>
      </p:sp>
      <p:sp>
        <p:nvSpPr>
          <p:cNvPr id="3" name="Marcador de número de diapositiva 2">
            <a:extLst>
              <a:ext uri="{FF2B5EF4-FFF2-40B4-BE49-F238E27FC236}">
                <a16:creationId xmlns:a16="http://schemas.microsoft.com/office/drawing/2014/main" id="{6EF52822-B451-A4C2-39DF-0EE4FC8ECB70}"/>
              </a:ext>
            </a:extLst>
          </p:cNvPr>
          <p:cNvSpPr>
            <a:spLocks noGrp="1"/>
          </p:cNvSpPr>
          <p:nvPr>
            <p:ph type="sldNum" sz="quarter" idx="12"/>
          </p:nvPr>
        </p:nvSpPr>
        <p:spPr/>
        <p:txBody>
          <a:bodyPr/>
          <a:lstStyle/>
          <a:p>
            <a:fld id="{4EA4A3B0-B5DF-4E2B-B48F-E4B7B7872040}" type="slidenum">
              <a:rPr lang="es-MX" smtClean="0"/>
              <a:t>1</a:t>
            </a:fld>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0C6A5B4-C1B9-67D6-AB86-F4E6EAF7DEDB}"/>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16600" kern="1200" dirty="0" err="1">
                <a:solidFill>
                  <a:srgbClr val="FFFFFF"/>
                </a:solidFill>
                <a:latin typeface="+mj-lt"/>
                <a:ea typeface="+mj-ea"/>
                <a:cs typeface="+mj-cs"/>
              </a:rPr>
              <a:t>Clase</a:t>
            </a:r>
            <a:r>
              <a:rPr lang="en-US" sz="16600" kern="1200" dirty="0">
                <a:solidFill>
                  <a:srgbClr val="FFFFFF"/>
                </a:solidFill>
                <a:latin typeface="+mj-lt"/>
                <a:ea typeface="+mj-ea"/>
                <a:cs typeface="+mj-cs"/>
              </a:rPr>
              <a:t> 2</a:t>
            </a:r>
          </a:p>
        </p:txBody>
      </p:sp>
      <p:sp>
        <p:nvSpPr>
          <p:cNvPr id="20" name="Rectangle 19">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E9CB89E3-DD6C-AA0E-B3E4-A9E1DDA18229}"/>
              </a:ext>
            </a:extLst>
          </p:cNvPr>
          <p:cNvSpPr>
            <a:spLocks noGrp="1"/>
          </p:cNvSpPr>
          <p:nvPr>
            <p:ph type="body" idx="1"/>
          </p:nvPr>
        </p:nvSpPr>
        <p:spPr>
          <a:xfrm>
            <a:off x="1931874" y="4797188"/>
            <a:ext cx="6051236" cy="1241828"/>
          </a:xfrm>
        </p:spPr>
        <p:txBody>
          <a:bodyPr vert="horz" lIns="91440" tIns="45720" rIns="91440" bIns="45720" rtlCol="0">
            <a:normAutofit/>
          </a:bodyPr>
          <a:lstStyle/>
          <a:p>
            <a:pPr algn="r"/>
            <a:r>
              <a:rPr lang="en-US" sz="4400" kern="1200" dirty="0" err="1">
                <a:solidFill>
                  <a:srgbClr val="FFFFFF"/>
                </a:solidFill>
                <a:latin typeface="+mn-lt"/>
                <a:ea typeface="+mn-ea"/>
                <a:cs typeface="+mn-cs"/>
              </a:rPr>
              <a:t>Tipos</a:t>
            </a:r>
            <a:r>
              <a:rPr lang="en-US" sz="4400" kern="1200" dirty="0">
                <a:solidFill>
                  <a:srgbClr val="FFFFFF"/>
                </a:solidFill>
                <a:latin typeface="+mn-lt"/>
                <a:ea typeface="+mn-ea"/>
                <a:cs typeface="+mn-cs"/>
              </a:rPr>
              <a:t> de </a:t>
            </a:r>
            <a:r>
              <a:rPr lang="en-US" sz="4400" kern="1200" dirty="0" err="1">
                <a:solidFill>
                  <a:srgbClr val="FFFFFF"/>
                </a:solidFill>
                <a:latin typeface="+mn-lt"/>
                <a:ea typeface="+mn-ea"/>
                <a:cs typeface="+mn-cs"/>
              </a:rPr>
              <a:t>Datos</a:t>
            </a:r>
            <a:endParaRPr lang="en-US" sz="4400" kern="1200" dirty="0">
              <a:solidFill>
                <a:srgbClr val="FFFFFF"/>
              </a:solidFill>
              <a:latin typeface="+mn-lt"/>
              <a:ea typeface="+mn-ea"/>
              <a:cs typeface="+mn-cs"/>
            </a:endParaRPr>
          </a:p>
        </p:txBody>
      </p:sp>
      <p:sp>
        <p:nvSpPr>
          <p:cNvPr id="4" name="Marcador de pie de página 3">
            <a:extLst>
              <a:ext uri="{FF2B5EF4-FFF2-40B4-BE49-F238E27FC236}">
                <a16:creationId xmlns:a16="http://schemas.microsoft.com/office/drawing/2014/main" id="{5C042FA5-335F-74B7-1689-64C93C05C6E4}"/>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22" name="Rectangle 21">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número de diapositiva 4">
            <a:extLst>
              <a:ext uri="{FF2B5EF4-FFF2-40B4-BE49-F238E27FC236}">
                <a16:creationId xmlns:a16="http://schemas.microsoft.com/office/drawing/2014/main" id="{6609466A-09A9-84CD-F81B-D2164D5B1D03}"/>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10</a:t>
            </a:fld>
            <a:endParaRPr lang="en-US" sz="1100">
              <a:solidFill>
                <a:srgbClr val="FFFFFF"/>
              </a:solidFill>
            </a:endParaRPr>
          </a:p>
        </p:txBody>
      </p:sp>
    </p:spTree>
    <p:extLst>
      <p:ext uri="{BB962C8B-B14F-4D97-AF65-F5344CB8AC3E}">
        <p14:creationId xmlns:p14="http://schemas.microsoft.com/office/powerpoint/2010/main" val="18957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B9F2A-8327-E035-7C6F-0C150EF25B70}"/>
              </a:ext>
            </a:extLst>
          </p:cNvPr>
          <p:cNvSpPr>
            <a:spLocks noGrp="1"/>
          </p:cNvSpPr>
          <p:nvPr>
            <p:ph type="title"/>
          </p:nvPr>
        </p:nvSpPr>
        <p:spPr/>
        <p:txBody>
          <a:bodyPr/>
          <a:lstStyle/>
          <a:p>
            <a:r>
              <a:rPr lang="es-MX" dirty="0">
                <a:solidFill>
                  <a:schemeClr val="bg1"/>
                </a:solidFill>
              </a:rPr>
              <a:t>Tipos de datos </a:t>
            </a:r>
          </a:p>
        </p:txBody>
      </p:sp>
      <p:graphicFrame>
        <p:nvGraphicFramePr>
          <p:cNvPr id="11" name="Marcador de contenido 2">
            <a:extLst>
              <a:ext uri="{FF2B5EF4-FFF2-40B4-BE49-F238E27FC236}">
                <a16:creationId xmlns:a16="http://schemas.microsoft.com/office/drawing/2014/main" id="{CCA2583D-C0C1-00FB-920F-E624E4B87A3A}"/>
              </a:ext>
            </a:extLst>
          </p:cNvPr>
          <p:cNvGraphicFramePr>
            <a:graphicFrameLocks noGrp="1"/>
          </p:cNvGraphicFramePr>
          <p:nvPr>
            <p:ph idx="1"/>
            <p:extLst>
              <p:ext uri="{D42A27DB-BD31-4B8C-83A1-F6EECF244321}">
                <p14:modId xmlns:p14="http://schemas.microsoft.com/office/powerpoint/2010/main" val="2773088447"/>
              </p:ext>
            </p:extLst>
          </p:nvPr>
        </p:nvGraphicFramePr>
        <p:xfrm>
          <a:off x="838200" y="1426968"/>
          <a:ext cx="10515600" cy="2985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pie de página 3">
            <a:extLst>
              <a:ext uri="{FF2B5EF4-FFF2-40B4-BE49-F238E27FC236}">
                <a16:creationId xmlns:a16="http://schemas.microsoft.com/office/drawing/2014/main" id="{4EA94B98-5824-BC49-CB27-D7DAEF9022F4}"/>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3A48C3CE-FA3F-392A-9D6A-5DA2DEEA6AAD}"/>
              </a:ext>
            </a:extLst>
          </p:cNvPr>
          <p:cNvSpPr>
            <a:spLocks noGrp="1"/>
          </p:cNvSpPr>
          <p:nvPr>
            <p:ph type="sldNum" sz="quarter" idx="12"/>
          </p:nvPr>
        </p:nvSpPr>
        <p:spPr/>
        <p:txBody>
          <a:bodyPr/>
          <a:lstStyle/>
          <a:p>
            <a:fld id="{4EA4A3B0-B5DF-4E2B-B48F-E4B7B7872040}" type="slidenum">
              <a:rPr lang="es-MX" smtClean="0"/>
              <a:t>11</a:t>
            </a:fld>
            <a:endParaRPr lang="es-MX"/>
          </a:p>
        </p:txBody>
      </p:sp>
      <p:sp>
        <p:nvSpPr>
          <p:cNvPr id="7" name="CuadroTexto 6">
            <a:extLst>
              <a:ext uri="{FF2B5EF4-FFF2-40B4-BE49-F238E27FC236}">
                <a16:creationId xmlns:a16="http://schemas.microsoft.com/office/drawing/2014/main" id="{181E06BD-1C7A-726F-C3C0-7A18EC46BD8E}"/>
              </a:ext>
            </a:extLst>
          </p:cNvPr>
          <p:cNvSpPr txBox="1"/>
          <p:nvPr/>
        </p:nvSpPr>
        <p:spPr>
          <a:xfrm>
            <a:off x="4187112" y="566241"/>
            <a:ext cx="6097554" cy="923330"/>
          </a:xfrm>
          <a:prstGeom prst="rect">
            <a:avLst/>
          </a:prstGeom>
          <a:noFill/>
        </p:spPr>
        <p:txBody>
          <a:bodyPr wrap="square">
            <a:spAutoFit/>
          </a:bodyPr>
          <a:lstStyle/>
          <a:p>
            <a:r>
              <a:rPr lang="es-MX" dirty="0">
                <a:solidFill>
                  <a:schemeClr val="bg1"/>
                </a:solidFill>
              </a:rPr>
              <a:t>En Python tenemos varios tipos o estructuras de datos, que son fundamentales en programación ya que almacenan información, y nos permiten manipularla</a:t>
            </a:r>
            <a:r>
              <a:rPr lang="es-MX" dirty="0"/>
              <a:t>. </a:t>
            </a:r>
          </a:p>
        </p:txBody>
      </p:sp>
      <p:pic>
        <p:nvPicPr>
          <p:cNvPr id="9" name="Imagen 8">
            <a:extLst>
              <a:ext uri="{FF2B5EF4-FFF2-40B4-BE49-F238E27FC236}">
                <a16:creationId xmlns:a16="http://schemas.microsoft.com/office/drawing/2014/main" id="{3EA27A5F-5FBE-6DFD-6C8B-AAE83D5B7015}"/>
              </a:ext>
            </a:extLst>
          </p:cNvPr>
          <p:cNvPicPr>
            <a:picLocks noChangeAspect="1"/>
          </p:cNvPicPr>
          <p:nvPr/>
        </p:nvPicPr>
        <p:blipFill>
          <a:blip r:embed="rId7"/>
          <a:stretch>
            <a:fillRect/>
          </a:stretch>
        </p:blipFill>
        <p:spPr>
          <a:xfrm>
            <a:off x="2913982" y="4262394"/>
            <a:ext cx="6024746" cy="2459081"/>
          </a:xfrm>
          <a:prstGeom prst="rect">
            <a:avLst/>
          </a:prstGeom>
        </p:spPr>
      </p:pic>
    </p:spTree>
    <p:extLst>
      <p:ext uri="{BB962C8B-B14F-4D97-AF65-F5344CB8AC3E}">
        <p14:creationId xmlns:p14="http://schemas.microsoft.com/office/powerpoint/2010/main" val="1774694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ítulo 4">
            <a:extLst>
              <a:ext uri="{FF2B5EF4-FFF2-40B4-BE49-F238E27FC236}">
                <a16:creationId xmlns:a16="http://schemas.microsoft.com/office/drawing/2014/main" id="{612C5B85-9C75-7123-6A54-9938A268F815}"/>
              </a:ext>
            </a:extLst>
          </p:cNvPr>
          <p:cNvSpPr>
            <a:spLocks noGrp="1"/>
          </p:cNvSpPr>
          <p:nvPr>
            <p:ph type="subTitle" idx="1"/>
          </p:nvPr>
        </p:nvSpPr>
        <p:spPr>
          <a:xfrm>
            <a:off x="481157" y="190500"/>
            <a:ext cx="11338089" cy="6192612"/>
          </a:xfrm>
        </p:spPr>
        <p:txBody>
          <a:bodyPr anchor="b">
            <a:normAutofit/>
          </a:bodyPr>
          <a:lstStyle/>
          <a:p>
            <a:pPr algn="l"/>
            <a:r>
              <a:rPr lang="es-MX" sz="2000" dirty="0">
                <a:solidFill>
                  <a:srgbClr val="FFFFFF"/>
                </a:solidFill>
              </a:rPr>
              <a:t>Tipos de datos</a:t>
            </a:r>
          </a:p>
          <a:p>
            <a:pPr marL="342900" indent="-342900" algn="l">
              <a:buFont typeface="+mj-lt"/>
              <a:buAutoNum type="arabicPeriod"/>
            </a:pPr>
            <a:r>
              <a:rPr lang="es-MX" sz="2000" dirty="0">
                <a:solidFill>
                  <a:srgbClr val="FFFFFF"/>
                </a:solidFill>
              </a:rPr>
              <a:t>La palabra “Hola” es un dato tipo </a:t>
            </a:r>
            <a:r>
              <a:rPr lang="es-MX" sz="2000" i="1" dirty="0">
                <a:solidFill>
                  <a:srgbClr val="FFFFFF"/>
                </a:solidFill>
              </a:rPr>
              <a:t>texto</a:t>
            </a:r>
          </a:p>
          <a:p>
            <a:pPr marL="342900" indent="-342900" algn="l">
              <a:buFont typeface="+mj-lt"/>
              <a:buAutoNum type="arabicPeriod"/>
            </a:pPr>
            <a:r>
              <a:rPr lang="es-MX" sz="2000" dirty="0">
                <a:solidFill>
                  <a:srgbClr val="FFFFFF"/>
                </a:solidFill>
              </a:rPr>
              <a:t>“150” es un dato tipo </a:t>
            </a:r>
            <a:r>
              <a:rPr lang="es-MX" sz="2000" i="1" dirty="0">
                <a:solidFill>
                  <a:srgbClr val="FFFFFF"/>
                </a:solidFill>
              </a:rPr>
              <a:t>numérico</a:t>
            </a:r>
          </a:p>
          <a:p>
            <a:pPr marL="457200" indent="-457200" algn="l">
              <a:buAutoNum type="arabicPeriod"/>
            </a:pPr>
            <a:r>
              <a:rPr lang="es-MX" sz="2000" i="1" dirty="0" err="1">
                <a:solidFill>
                  <a:srgbClr val="FFFFFF"/>
                </a:solidFill>
              </a:rPr>
              <a:t>String</a:t>
            </a:r>
            <a:r>
              <a:rPr lang="es-MX" sz="2000" i="1" dirty="0">
                <a:solidFill>
                  <a:srgbClr val="FFFFFF"/>
                </a:solidFill>
              </a:rPr>
              <a:t> (</a:t>
            </a:r>
            <a:r>
              <a:rPr lang="es-MX" sz="2000" i="1" dirty="0" err="1">
                <a:solidFill>
                  <a:srgbClr val="FFFFFF"/>
                </a:solidFill>
              </a:rPr>
              <a:t>str</a:t>
            </a:r>
            <a:r>
              <a:rPr lang="es-MX" sz="2000" i="1" dirty="0">
                <a:solidFill>
                  <a:srgbClr val="FFFFFF"/>
                </a:solidFill>
              </a:rPr>
              <a:t>): Todo dato que este encerrado entre comillas en un </a:t>
            </a:r>
            <a:r>
              <a:rPr lang="es-MX" sz="2000" i="1" dirty="0" err="1">
                <a:solidFill>
                  <a:srgbClr val="FFFFFF"/>
                </a:solidFill>
              </a:rPr>
              <a:t>String</a:t>
            </a:r>
            <a:endParaRPr lang="es-MX" sz="2000" i="1" dirty="0">
              <a:solidFill>
                <a:srgbClr val="FFFFFF"/>
              </a:solidFill>
            </a:endParaRPr>
          </a:p>
          <a:p>
            <a:pPr marL="457200" indent="-457200" algn="l">
              <a:buAutoNum type="arabicPeriod"/>
            </a:pPr>
            <a:r>
              <a:rPr lang="es-MX" sz="2000" i="1" dirty="0" err="1">
                <a:solidFill>
                  <a:srgbClr val="FFFFFF"/>
                </a:solidFill>
              </a:rPr>
              <a:t>Integer</a:t>
            </a:r>
            <a:r>
              <a:rPr lang="es-MX" sz="2000" i="1" dirty="0">
                <a:solidFill>
                  <a:srgbClr val="FFFFFF"/>
                </a:solidFill>
              </a:rPr>
              <a:t> (</a:t>
            </a:r>
            <a:r>
              <a:rPr lang="es-MX" sz="2000" i="1" dirty="0" err="1">
                <a:solidFill>
                  <a:srgbClr val="FFFFFF"/>
                </a:solidFill>
              </a:rPr>
              <a:t>int</a:t>
            </a:r>
            <a:r>
              <a:rPr lang="es-MX" sz="2000" i="1" dirty="0">
                <a:solidFill>
                  <a:srgbClr val="FFFFFF"/>
                </a:solidFill>
              </a:rPr>
              <a:t>): Todo dato numérico ya sea positivo y negativo que no este encerrado entre comillas es un </a:t>
            </a:r>
            <a:r>
              <a:rPr lang="es-MX" sz="2000" i="1" dirty="0" err="1">
                <a:solidFill>
                  <a:srgbClr val="FFFFFF"/>
                </a:solidFill>
              </a:rPr>
              <a:t>Integer</a:t>
            </a:r>
            <a:r>
              <a:rPr lang="es-MX" sz="2000" i="1" dirty="0">
                <a:solidFill>
                  <a:srgbClr val="FFFFFF"/>
                </a:solidFill>
              </a:rPr>
              <a:t> </a:t>
            </a:r>
          </a:p>
          <a:p>
            <a:pPr marL="457200" indent="-457200" algn="l">
              <a:buAutoNum type="arabicPeriod"/>
            </a:pPr>
            <a:r>
              <a:rPr lang="es-MX" sz="2000" i="1" dirty="0" err="1">
                <a:solidFill>
                  <a:srgbClr val="FFFFFF"/>
                </a:solidFill>
              </a:rPr>
              <a:t>Floating</a:t>
            </a:r>
            <a:r>
              <a:rPr lang="es-MX" sz="2000" i="1" dirty="0">
                <a:solidFill>
                  <a:srgbClr val="FFFFFF"/>
                </a:solidFill>
              </a:rPr>
              <a:t> (</a:t>
            </a:r>
            <a:r>
              <a:rPr lang="es-MX" sz="2000" i="1" dirty="0" err="1">
                <a:solidFill>
                  <a:srgbClr val="FFFFFF"/>
                </a:solidFill>
              </a:rPr>
              <a:t>Float</a:t>
            </a:r>
            <a:r>
              <a:rPr lang="es-MX" sz="2000" i="1" dirty="0">
                <a:solidFill>
                  <a:srgbClr val="FFFFFF"/>
                </a:solidFill>
              </a:rPr>
              <a:t>): Son números decimales positivos y negativos, puedes hacer operaciones con ellos solo si no están entre comillas </a:t>
            </a:r>
          </a:p>
          <a:p>
            <a:pPr marL="457200" indent="-457200" algn="l">
              <a:buAutoNum type="arabicPeriod"/>
            </a:pPr>
            <a:r>
              <a:rPr lang="es-MX" sz="2000" i="1" dirty="0">
                <a:solidFill>
                  <a:srgbClr val="FFFFFF"/>
                </a:solidFill>
              </a:rPr>
              <a:t>Listas (</a:t>
            </a:r>
            <a:r>
              <a:rPr lang="es-MX" sz="2000" i="1" dirty="0" err="1">
                <a:solidFill>
                  <a:srgbClr val="FFFFFF"/>
                </a:solidFill>
              </a:rPr>
              <a:t>List</a:t>
            </a:r>
            <a:r>
              <a:rPr lang="es-MX" sz="2000" i="1" dirty="0">
                <a:solidFill>
                  <a:srgbClr val="FFFFFF"/>
                </a:solidFill>
              </a:rPr>
              <a:t>): Colección ordenada de objetos encerrados en corchetes, pueden contener </a:t>
            </a:r>
            <a:r>
              <a:rPr lang="es-MX" sz="2000" i="1" dirty="0" err="1">
                <a:solidFill>
                  <a:srgbClr val="FFFFFF"/>
                </a:solidFill>
              </a:rPr>
              <a:t>string</a:t>
            </a:r>
            <a:r>
              <a:rPr lang="es-MX" sz="2000" i="1" dirty="0">
                <a:solidFill>
                  <a:srgbClr val="FFFFFF"/>
                </a:solidFill>
              </a:rPr>
              <a:t>, </a:t>
            </a:r>
            <a:r>
              <a:rPr lang="es-MX" sz="2000" i="1" dirty="0" err="1">
                <a:solidFill>
                  <a:srgbClr val="FFFFFF"/>
                </a:solidFill>
              </a:rPr>
              <a:t>integer</a:t>
            </a:r>
            <a:r>
              <a:rPr lang="es-MX" sz="2000" i="1" dirty="0">
                <a:solidFill>
                  <a:srgbClr val="FFFFFF"/>
                </a:solidFill>
              </a:rPr>
              <a:t>, </a:t>
            </a:r>
            <a:r>
              <a:rPr lang="es-MX" sz="2000" i="1" dirty="0" err="1">
                <a:solidFill>
                  <a:srgbClr val="FFFFFF"/>
                </a:solidFill>
              </a:rPr>
              <a:t>floating</a:t>
            </a:r>
            <a:r>
              <a:rPr lang="es-MX" sz="2000" i="1" dirty="0">
                <a:solidFill>
                  <a:srgbClr val="FFFFFF"/>
                </a:solidFill>
              </a:rPr>
              <a:t> y cada elemento tiene un orden numerado</a:t>
            </a:r>
          </a:p>
          <a:p>
            <a:pPr marL="457200" indent="-457200" algn="l">
              <a:buAutoNum type="arabicPeriod"/>
            </a:pPr>
            <a:r>
              <a:rPr lang="es-MX" sz="2000" i="1" dirty="0">
                <a:solidFill>
                  <a:srgbClr val="FFFFFF"/>
                </a:solidFill>
              </a:rPr>
              <a:t>Diccionario (dic): Su contenido se encierra en llaves y se escriben en pares de palabras agrupados, cada par esta conformado con un a clave y un valor</a:t>
            </a:r>
          </a:p>
          <a:p>
            <a:pPr marL="457200" indent="-457200" algn="l">
              <a:buAutoNum type="arabicPeriod"/>
            </a:pPr>
            <a:r>
              <a:rPr lang="es-MX" sz="2000" i="1" dirty="0" err="1">
                <a:solidFill>
                  <a:srgbClr val="FFFFFF"/>
                </a:solidFill>
              </a:rPr>
              <a:t>Tuples</a:t>
            </a:r>
            <a:r>
              <a:rPr lang="es-MX" sz="2000" i="1" dirty="0">
                <a:solidFill>
                  <a:srgbClr val="FFFFFF"/>
                </a:solidFill>
              </a:rPr>
              <a:t> (</a:t>
            </a:r>
            <a:r>
              <a:rPr lang="es-MX" sz="2000" i="1" dirty="0" err="1">
                <a:solidFill>
                  <a:srgbClr val="FFFFFF"/>
                </a:solidFill>
              </a:rPr>
              <a:t>tuple</a:t>
            </a:r>
            <a:r>
              <a:rPr lang="es-MX" sz="2000" i="1" dirty="0">
                <a:solidFill>
                  <a:srgbClr val="FFFFFF"/>
                </a:solidFill>
              </a:rPr>
              <a:t>): Su contenido de encierra entre paréntesis, también es un conjunto de elementos y su orden no se puede modificar</a:t>
            </a:r>
          </a:p>
          <a:p>
            <a:pPr marL="457200" indent="-457200" algn="l">
              <a:buAutoNum type="arabicPeriod"/>
            </a:pPr>
            <a:r>
              <a:rPr lang="es-MX" sz="2000" i="1" dirty="0">
                <a:solidFill>
                  <a:srgbClr val="FFFFFF"/>
                </a:solidFill>
              </a:rPr>
              <a:t>Sets (set): estos también se encierran en llaves y es un conjunto ordenado de elementos únicos, esto  quiere decir que ningún dato puede ser repetido</a:t>
            </a:r>
          </a:p>
          <a:p>
            <a:pPr marL="457200" indent="-457200" algn="l">
              <a:buAutoNum type="arabicPeriod"/>
            </a:pPr>
            <a:r>
              <a:rPr lang="es-MX" sz="2000" i="1" dirty="0" err="1">
                <a:solidFill>
                  <a:srgbClr val="FFFFFF"/>
                </a:solidFill>
              </a:rPr>
              <a:t>Boolenaos</a:t>
            </a:r>
            <a:r>
              <a:rPr lang="es-MX" sz="2000" i="1" dirty="0">
                <a:solidFill>
                  <a:srgbClr val="FFFFFF"/>
                </a:solidFill>
              </a:rPr>
              <a:t> (</a:t>
            </a:r>
            <a:r>
              <a:rPr lang="es-MX" sz="2000" i="1" dirty="0" err="1">
                <a:solidFill>
                  <a:srgbClr val="FFFFFF"/>
                </a:solidFill>
              </a:rPr>
              <a:t>bool</a:t>
            </a:r>
            <a:r>
              <a:rPr lang="es-MX" sz="2000" i="1" dirty="0">
                <a:solidFill>
                  <a:srgbClr val="FFFFFF"/>
                </a:solidFill>
              </a:rPr>
              <a:t>): Es un dato que solo puede tener dos valores, verdadero o falso</a:t>
            </a:r>
          </a:p>
        </p:txBody>
      </p:sp>
      <p:sp>
        <p:nvSpPr>
          <p:cNvPr id="2" name="Marcador de pie de página 1">
            <a:extLst>
              <a:ext uri="{FF2B5EF4-FFF2-40B4-BE49-F238E27FC236}">
                <a16:creationId xmlns:a16="http://schemas.microsoft.com/office/drawing/2014/main" id="{AFF815E8-323C-DC2E-D2DE-01D08F35A58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número de diapositiva 2">
            <a:extLst>
              <a:ext uri="{FF2B5EF4-FFF2-40B4-BE49-F238E27FC236}">
                <a16:creationId xmlns:a16="http://schemas.microsoft.com/office/drawing/2014/main" id="{4EC238F8-56AF-DE2D-B167-8639AF3A7271}"/>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rgbClr val="FFFFFF"/>
                </a:solidFill>
              </a:rPr>
              <a:pPr>
                <a:spcAft>
                  <a:spcPts val="600"/>
                </a:spcAft>
              </a:pPr>
              <a:t>12</a:t>
            </a:fld>
            <a:endParaRPr lang="es-MX" sz="1100">
              <a:solidFill>
                <a:srgbClr val="FFFFFF"/>
              </a:solidFill>
            </a:endParaRPr>
          </a:p>
        </p:txBody>
      </p:sp>
    </p:spTree>
    <p:extLst>
      <p:ext uri="{BB962C8B-B14F-4D97-AF65-F5344CB8AC3E}">
        <p14:creationId xmlns:p14="http://schemas.microsoft.com/office/powerpoint/2010/main" val="126864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6636DB34-36EB-26C2-3365-70864EB592FA}"/>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37ABA374-A022-5C49-117C-86317E3E5E5F}"/>
              </a:ext>
            </a:extLst>
          </p:cNvPr>
          <p:cNvSpPr txBox="1"/>
          <p:nvPr/>
        </p:nvSpPr>
        <p:spPr>
          <a:xfrm>
            <a:off x="161925" y="1597432"/>
            <a:ext cx="11982963" cy="5223124"/>
          </a:xfrm>
          <a:prstGeom prst="rect">
            <a:avLst/>
          </a:prstGeom>
        </p:spPr>
        <p:txBody>
          <a:bodyPr vert="horz" lIns="91440" tIns="45720" rIns="91440" bIns="45720" rtlCol="0" anchor="ctr">
            <a:normAutofit/>
          </a:bodyPr>
          <a:lstStyle/>
          <a:p>
            <a:pPr>
              <a:lnSpc>
                <a:spcPct val="90000"/>
              </a:lnSpc>
              <a:spcAft>
                <a:spcPts val="600"/>
              </a:spcAft>
            </a:pPr>
            <a:endParaRPr lang="en-US" sz="2400" dirty="0"/>
          </a:p>
          <a:p>
            <a:pPr indent="-228600">
              <a:lnSpc>
                <a:spcPct val="90000"/>
              </a:lnSpc>
              <a:spcAft>
                <a:spcPts val="600"/>
              </a:spcAft>
              <a:buFont typeface="Arial" panose="020B0604020202020204" pitchFamily="34" charset="0"/>
              <a:buChar char="•"/>
            </a:pPr>
            <a:r>
              <a:rPr lang="en-US" sz="4000" i="1" dirty="0" err="1"/>
              <a:t>Algunos</a:t>
            </a:r>
            <a:r>
              <a:rPr lang="en-US" sz="4000" i="1" dirty="0"/>
              <a:t> </a:t>
            </a:r>
            <a:r>
              <a:rPr lang="en-US" sz="4000" i="1" dirty="0" err="1"/>
              <a:t>ejemplos</a:t>
            </a:r>
            <a:r>
              <a:rPr lang="en-US" sz="4000" i="1" dirty="0"/>
              <a:t> de </a:t>
            </a:r>
            <a:r>
              <a:rPr lang="en-US" sz="4000" i="1" dirty="0" err="1"/>
              <a:t>uso</a:t>
            </a:r>
            <a:endParaRPr lang="en-US" sz="4000" i="1" dirty="0"/>
          </a:p>
          <a:p>
            <a:pPr lvl="1" indent="-228600">
              <a:lnSpc>
                <a:spcPct val="90000"/>
              </a:lnSpc>
              <a:spcAft>
                <a:spcPts val="600"/>
              </a:spcAft>
              <a:buFont typeface="Arial" panose="020B0604020202020204" pitchFamily="34" charset="0"/>
              <a:buChar char="•"/>
            </a:pPr>
            <a:r>
              <a:rPr lang="en-US" sz="4000" i="1" dirty="0"/>
              <a:t> </a:t>
            </a:r>
            <a:r>
              <a:rPr lang="en-US" sz="4000" i="1" dirty="0" err="1"/>
              <a:t>pais</a:t>
            </a:r>
            <a:r>
              <a:rPr lang="en-US" sz="4000" i="1" dirty="0"/>
              <a:t> = "México“</a:t>
            </a:r>
          </a:p>
          <a:p>
            <a:pPr lvl="1" indent="-228600">
              <a:lnSpc>
                <a:spcPct val="90000"/>
              </a:lnSpc>
              <a:spcAft>
                <a:spcPts val="600"/>
              </a:spcAft>
              <a:buFont typeface="Arial" panose="020B0604020202020204" pitchFamily="34" charset="0"/>
              <a:buChar char="•"/>
            </a:pPr>
            <a:r>
              <a:rPr lang="en-US" sz="4000" i="1" dirty="0"/>
              <a:t> </a:t>
            </a:r>
            <a:r>
              <a:rPr lang="en-US" sz="4000" i="1" dirty="0" err="1"/>
              <a:t>nombre</a:t>
            </a:r>
            <a:r>
              <a:rPr lang="en-US" sz="4000" i="1" dirty="0"/>
              <a:t> = input("Escribe </a:t>
            </a:r>
            <a:r>
              <a:rPr lang="en-US" sz="4000" i="1" dirty="0" err="1"/>
              <a:t>tu</a:t>
            </a:r>
            <a:r>
              <a:rPr lang="en-US" sz="4000" i="1" dirty="0"/>
              <a:t> </a:t>
            </a:r>
            <a:r>
              <a:rPr lang="en-US" sz="4000" i="1" dirty="0" err="1"/>
              <a:t>nombre</a:t>
            </a:r>
            <a:r>
              <a:rPr lang="en-US" sz="4000" i="1" dirty="0"/>
              <a:t>: ")</a:t>
            </a:r>
          </a:p>
          <a:p>
            <a:pPr lvl="1" indent="-228600">
              <a:lnSpc>
                <a:spcPct val="90000"/>
              </a:lnSpc>
              <a:spcAft>
                <a:spcPts val="600"/>
              </a:spcAft>
              <a:buFont typeface="Arial" panose="020B0604020202020204" pitchFamily="34" charset="0"/>
              <a:buChar char="•"/>
            </a:pPr>
            <a:r>
              <a:rPr lang="en-US" sz="4000" i="1" dirty="0"/>
              <a:t> print("Tu </a:t>
            </a:r>
            <a:r>
              <a:rPr lang="en-US" sz="4000" i="1" dirty="0" err="1"/>
              <a:t>nombre</a:t>
            </a:r>
            <a:r>
              <a:rPr lang="en-US" sz="4000" i="1" dirty="0"/>
              <a:t> es " + </a:t>
            </a:r>
            <a:r>
              <a:rPr lang="en-US" sz="4000" i="1" dirty="0" err="1"/>
              <a:t>nombre</a:t>
            </a:r>
            <a:r>
              <a:rPr lang="en-US" sz="4000" i="1" dirty="0"/>
              <a:t>)</a:t>
            </a:r>
          </a:p>
          <a:p>
            <a:pPr lvl="1" indent="-228600">
              <a:lnSpc>
                <a:spcPct val="90000"/>
              </a:lnSpc>
              <a:spcAft>
                <a:spcPts val="600"/>
              </a:spcAft>
              <a:buFont typeface="Arial" panose="020B0604020202020204" pitchFamily="34" charset="0"/>
              <a:buChar char="•"/>
            </a:pPr>
            <a:r>
              <a:rPr lang="en-US" sz="4000" i="1" dirty="0"/>
              <a:t> num1 = 55 num2 = 45 </a:t>
            </a:r>
          </a:p>
          <a:p>
            <a:pPr lvl="1" indent="-228600">
              <a:lnSpc>
                <a:spcPct val="90000"/>
              </a:lnSpc>
              <a:spcAft>
                <a:spcPts val="600"/>
              </a:spcAft>
              <a:buFont typeface="Arial" panose="020B0604020202020204" pitchFamily="34" charset="0"/>
              <a:buChar char="•"/>
            </a:pPr>
            <a:r>
              <a:rPr lang="en-US" sz="4000" i="1" dirty="0"/>
              <a:t>print(num1 + num2) </a:t>
            </a:r>
          </a:p>
          <a:p>
            <a:pPr lvl="1" indent="-228600">
              <a:lnSpc>
                <a:spcPct val="90000"/>
              </a:lnSpc>
              <a:spcAft>
                <a:spcPts val="600"/>
              </a:spcAft>
              <a:buFont typeface="Arial" panose="020B0604020202020204" pitchFamily="34" charset="0"/>
              <a:buChar char="•"/>
            </a:pPr>
            <a:r>
              <a:rPr lang="en-US" sz="4000" i="1" dirty="0"/>
              <a:t>&gt;&gt; 100</a:t>
            </a:r>
          </a:p>
        </p:txBody>
      </p:sp>
      <p:sp>
        <p:nvSpPr>
          <p:cNvPr id="3" name="Marcador de número de diapositiva 2">
            <a:extLst>
              <a:ext uri="{FF2B5EF4-FFF2-40B4-BE49-F238E27FC236}">
                <a16:creationId xmlns:a16="http://schemas.microsoft.com/office/drawing/2014/main" id="{8A29AF5A-8C79-67DE-25FE-C470BE48BDB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
        <p:nvSpPr>
          <p:cNvPr id="6" name="CuadroTexto 5">
            <a:extLst>
              <a:ext uri="{FF2B5EF4-FFF2-40B4-BE49-F238E27FC236}">
                <a16:creationId xmlns:a16="http://schemas.microsoft.com/office/drawing/2014/main" id="{B2E739AE-8149-4ABE-634E-90906E10B5F4}"/>
              </a:ext>
            </a:extLst>
          </p:cNvPr>
          <p:cNvSpPr txBox="1"/>
          <p:nvPr/>
        </p:nvSpPr>
        <p:spPr>
          <a:xfrm>
            <a:off x="459346" y="527604"/>
            <a:ext cx="2064265" cy="535531"/>
          </a:xfrm>
          <a:prstGeom prst="rect">
            <a:avLst/>
          </a:prstGeom>
          <a:noFill/>
        </p:spPr>
        <p:txBody>
          <a:bodyPr wrap="square">
            <a:spAutoFit/>
          </a:bodyPr>
          <a:lstStyle/>
          <a:p>
            <a:pPr>
              <a:lnSpc>
                <a:spcPct val="90000"/>
              </a:lnSpc>
              <a:spcAft>
                <a:spcPts val="600"/>
              </a:spcAft>
            </a:pPr>
            <a:r>
              <a:rPr lang="en-US" sz="3200" i="1" dirty="0">
                <a:solidFill>
                  <a:schemeClr val="bg1"/>
                </a:solidFill>
              </a:rPr>
              <a:t>Variables</a:t>
            </a:r>
          </a:p>
        </p:txBody>
      </p:sp>
      <p:sp>
        <p:nvSpPr>
          <p:cNvPr id="8" name="CuadroTexto 7">
            <a:extLst>
              <a:ext uri="{FF2B5EF4-FFF2-40B4-BE49-F238E27FC236}">
                <a16:creationId xmlns:a16="http://schemas.microsoft.com/office/drawing/2014/main" id="{832EAE0A-8D96-2032-D673-C3D4DDCB26DE}"/>
              </a:ext>
            </a:extLst>
          </p:cNvPr>
          <p:cNvSpPr txBox="1"/>
          <p:nvPr/>
        </p:nvSpPr>
        <p:spPr>
          <a:xfrm>
            <a:off x="2277090" y="375254"/>
            <a:ext cx="9650186" cy="840230"/>
          </a:xfrm>
          <a:prstGeom prst="rect">
            <a:avLst/>
          </a:prstGeom>
          <a:noFill/>
        </p:spPr>
        <p:txBody>
          <a:bodyPr wrap="square">
            <a:spAutoFit/>
          </a:bodyPr>
          <a:lstStyle/>
          <a:p>
            <a:pPr>
              <a:lnSpc>
                <a:spcPct val="90000"/>
              </a:lnSpc>
              <a:spcAft>
                <a:spcPts val="600"/>
              </a:spcAft>
            </a:pPr>
            <a:r>
              <a:rPr lang="es-MX" sz="1800">
                <a:solidFill>
                  <a:schemeClr val="bg1"/>
                </a:solidFill>
              </a:rPr>
              <a:t>Las variables son espacios de memoria que almacenan valores o datos de distintos tipos, y (como su nombre indica) pueden variar. Se crean en el momento que se les asigna un valor, por lo cual en Python no requerimos declararlas previamente.</a:t>
            </a:r>
          </a:p>
        </p:txBody>
      </p:sp>
    </p:spTree>
    <p:extLst>
      <p:ext uri="{BB962C8B-B14F-4D97-AF65-F5344CB8AC3E}">
        <p14:creationId xmlns:p14="http://schemas.microsoft.com/office/powerpoint/2010/main" val="1704477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A694C14A-F67D-63DF-D0B7-727A84A847EC}"/>
              </a:ext>
            </a:extLst>
          </p:cNvPr>
          <p:cNvSpPr txBox="1"/>
          <p:nvPr/>
        </p:nvSpPr>
        <p:spPr>
          <a:xfrm>
            <a:off x="4776788" y="642938"/>
            <a:ext cx="6780213" cy="1384300"/>
          </a:xfrm>
          <a:prstGeom prst="rect">
            <a:avLst/>
          </a:prstGeom>
        </p:spPr>
        <p:style>
          <a:lnRef idx="2">
            <a:schemeClr val="dk1"/>
          </a:lnRef>
          <a:fillRef idx="1">
            <a:schemeClr val="lt1"/>
          </a:fillRef>
          <a:effectRef idx="0">
            <a:schemeClr val="dk1"/>
          </a:effectRef>
          <a:fontRef idx="minor">
            <a:schemeClr val="dk1"/>
          </a:fontRef>
        </p:style>
        <p:txBody>
          <a:bodyPr wrap="square" anchor="t">
            <a:normAutofit/>
          </a:bodyPr>
          <a:lstStyle/>
          <a:p>
            <a:pPr algn="l">
              <a:spcAft>
                <a:spcPts val="600"/>
              </a:spcAft>
            </a:pPr>
            <a:r>
              <a:rPr lang="es-MX" sz="2400" b="0" i="0" dirty="0">
                <a:solidFill>
                  <a:srgbClr val="1C1D1F"/>
                </a:solidFill>
                <a:effectLst/>
                <a:latin typeface="udemy sans"/>
              </a:rPr>
              <a:t>Declara dos variables, llamadas </a:t>
            </a:r>
            <a:r>
              <a:rPr lang="es-MX" sz="2400" b="1" i="0" dirty="0">
                <a:solidFill>
                  <a:srgbClr val="1C1D1F"/>
                </a:solidFill>
                <a:effectLst/>
                <a:latin typeface="udemy sans"/>
              </a:rPr>
              <a:t>nombre </a:t>
            </a:r>
            <a:r>
              <a:rPr lang="es-MX" sz="2400" b="0" i="0" dirty="0">
                <a:solidFill>
                  <a:srgbClr val="1C1D1F"/>
                </a:solidFill>
                <a:effectLst/>
                <a:latin typeface="udemy sans"/>
              </a:rPr>
              <a:t>y </a:t>
            </a:r>
            <a:r>
              <a:rPr lang="es-MX" sz="2400" b="1" i="0" dirty="0">
                <a:solidFill>
                  <a:srgbClr val="1C1D1F"/>
                </a:solidFill>
                <a:effectLst/>
                <a:latin typeface="udemy sans"/>
              </a:rPr>
              <a:t>edad</a:t>
            </a:r>
            <a:r>
              <a:rPr lang="es-MX" sz="2400" b="0" i="0" dirty="0">
                <a:solidFill>
                  <a:srgbClr val="1C1D1F"/>
                </a:solidFill>
                <a:effectLst/>
                <a:latin typeface="udemy sans"/>
              </a:rPr>
              <a:t>.</a:t>
            </a:r>
          </a:p>
          <a:p>
            <a:pPr algn="l">
              <a:spcAft>
                <a:spcPts val="600"/>
              </a:spcAft>
            </a:pPr>
            <a:r>
              <a:rPr lang="es-MX" sz="2400" b="0" i="0" dirty="0">
                <a:solidFill>
                  <a:srgbClr val="1C1D1F"/>
                </a:solidFill>
                <a:effectLst/>
                <a:latin typeface="udemy sans"/>
              </a:rPr>
              <a:t>Asigna a la variable nombre el valor "Tony Soprano", y a la edad, el valor 51.</a:t>
            </a:r>
          </a:p>
        </p:txBody>
      </p:sp>
      <p:sp>
        <p:nvSpPr>
          <p:cNvPr id="9" name="CuadroTexto 8">
            <a:extLst>
              <a:ext uri="{FF2B5EF4-FFF2-40B4-BE49-F238E27FC236}">
                <a16:creationId xmlns:a16="http://schemas.microsoft.com/office/drawing/2014/main" id="{FFC140D2-A74B-8E87-4E58-EA35D556D4D7}"/>
              </a:ext>
            </a:extLst>
          </p:cNvPr>
          <p:cNvSpPr txBox="1"/>
          <p:nvPr/>
        </p:nvSpPr>
        <p:spPr>
          <a:xfrm>
            <a:off x="4776788" y="2095500"/>
            <a:ext cx="6780213" cy="2749550"/>
          </a:xfrm>
          <a:prstGeom prst="rect">
            <a:avLst/>
          </a:prstGeom>
        </p:spPr>
        <p:style>
          <a:lnRef idx="2">
            <a:schemeClr val="dk1"/>
          </a:lnRef>
          <a:fillRef idx="1">
            <a:schemeClr val="lt1"/>
          </a:fillRef>
          <a:effectRef idx="0">
            <a:schemeClr val="dk1"/>
          </a:effectRef>
          <a:fontRef idx="minor">
            <a:schemeClr val="dk1"/>
          </a:fontRef>
        </p:style>
        <p:txBody>
          <a:bodyPr wrap="square" anchor="t">
            <a:normAutofit/>
          </a:bodyPr>
          <a:lstStyle/>
          <a:p>
            <a:pPr algn="l">
              <a:lnSpc>
                <a:spcPct val="90000"/>
              </a:lnSpc>
              <a:spcAft>
                <a:spcPts val="600"/>
              </a:spcAft>
            </a:pPr>
            <a:r>
              <a:rPr lang="es-MX" sz="2000" b="0" i="0" dirty="0">
                <a:solidFill>
                  <a:srgbClr val="1C1D1F"/>
                </a:solidFill>
                <a:effectLst/>
                <a:latin typeface="udemy sans"/>
              </a:rPr>
              <a:t>Crea tres variables:</a:t>
            </a:r>
          </a:p>
          <a:p>
            <a:pPr algn="l">
              <a:lnSpc>
                <a:spcPct val="90000"/>
              </a:lnSpc>
              <a:spcAft>
                <a:spcPts val="600"/>
              </a:spcAft>
              <a:buFont typeface="+mj-lt"/>
              <a:buAutoNum type="arabicPeriod"/>
            </a:pPr>
            <a:r>
              <a:rPr lang="es-MX" sz="2000" b="1" i="0" dirty="0">
                <a:solidFill>
                  <a:srgbClr val="1C1D1F"/>
                </a:solidFill>
                <a:effectLst/>
                <a:latin typeface="udemy sans"/>
              </a:rPr>
              <a:t>Nombre	</a:t>
            </a:r>
            <a:endParaRPr lang="es-MX" sz="2000" b="0" i="0" dirty="0">
              <a:solidFill>
                <a:srgbClr val="1C1D1F"/>
              </a:solidFill>
              <a:effectLst/>
              <a:latin typeface="udemy sans"/>
            </a:endParaRPr>
          </a:p>
          <a:p>
            <a:pPr algn="l">
              <a:lnSpc>
                <a:spcPct val="90000"/>
              </a:lnSpc>
              <a:spcAft>
                <a:spcPts val="600"/>
              </a:spcAft>
              <a:buFont typeface="+mj-lt"/>
              <a:buAutoNum type="arabicPeriod"/>
            </a:pPr>
            <a:r>
              <a:rPr lang="es-MX" sz="2000" b="1" i="0" dirty="0">
                <a:solidFill>
                  <a:srgbClr val="1C1D1F"/>
                </a:solidFill>
                <a:effectLst/>
                <a:latin typeface="udemy sans"/>
              </a:rPr>
              <a:t>apellido</a:t>
            </a:r>
            <a:endParaRPr lang="es-MX" sz="2000" b="0" i="0" dirty="0">
              <a:solidFill>
                <a:srgbClr val="1C1D1F"/>
              </a:solidFill>
              <a:effectLst/>
              <a:latin typeface="udemy sans"/>
            </a:endParaRPr>
          </a:p>
          <a:p>
            <a:pPr algn="l">
              <a:lnSpc>
                <a:spcPct val="90000"/>
              </a:lnSpc>
              <a:spcAft>
                <a:spcPts val="600"/>
              </a:spcAft>
              <a:buFont typeface="+mj-lt"/>
              <a:buAutoNum type="arabicPeriod"/>
            </a:pPr>
            <a:r>
              <a:rPr lang="es-MX" sz="2000" b="1" i="0" dirty="0" err="1">
                <a:solidFill>
                  <a:srgbClr val="1C1D1F"/>
                </a:solidFill>
                <a:effectLst/>
                <a:latin typeface="udemy sans"/>
              </a:rPr>
              <a:t>nombrecompleto</a:t>
            </a:r>
            <a:endParaRPr lang="es-MX" sz="2000" b="0" i="0" dirty="0">
              <a:solidFill>
                <a:srgbClr val="1C1D1F"/>
              </a:solidFill>
              <a:effectLst/>
              <a:latin typeface="udemy sans"/>
            </a:endParaRPr>
          </a:p>
          <a:p>
            <a:pPr algn="l">
              <a:lnSpc>
                <a:spcPct val="90000"/>
              </a:lnSpc>
              <a:spcAft>
                <a:spcPts val="600"/>
              </a:spcAft>
            </a:pPr>
            <a:r>
              <a:rPr lang="es-MX" sz="2000" b="0" i="0" dirty="0">
                <a:solidFill>
                  <a:srgbClr val="1C1D1F"/>
                </a:solidFill>
                <a:effectLst/>
                <a:latin typeface="udemy sans"/>
              </a:rPr>
              <a:t>A </a:t>
            </a:r>
            <a:r>
              <a:rPr lang="es-MX" sz="2000" b="1" i="0" dirty="0">
                <a:solidFill>
                  <a:srgbClr val="1C1D1F"/>
                </a:solidFill>
                <a:effectLst/>
                <a:latin typeface="udemy sans"/>
              </a:rPr>
              <a:t>nombre</a:t>
            </a:r>
            <a:r>
              <a:rPr lang="es-MX" sz="2000" b="0" i="0" dirty="0">
                <a:solidFill>
                  <a:srgbClr val="1C1D1F"/>
                </a:solidFill>
                <a:effectLst/>
                <a:latin typeface="udemy sans"/>
              </a:rPr>
              <a:t>, asígnale el valor "</a:t>
            </a:r>
            <a:r>
              <a:rPr lang="es-MX" sz="2000" b="1" i="0" dirty="0">
                <a:solidFill>
                  <a:srgbClr val="1C1D1F"/>
                </a:solidFill>
                <a:effectLst/>
                <a:latin typeface="udemy sans"/>
              </a:rPr>
              <a:t>Julia</a:t>
            </a:r>
            <a:r>
              <a:rPr lang="es-MX" sz="2000" b="0" i="0" dirty="0">
                <a:solidFill>
                  <a:srgbClr val="1C1D1F"/>
                </a:solidFill>
                <a:effectLst/>
                <a:latin typeface="udemy sans"/>
              </a:rPr>
              <a:t>", y en </a:t>
            </a:r>
            <a:r>
              <a:rPr lang="es-MX" sz="2000" b="1" i="0" dirty="0">
                <a:solidFill>
                  <a:srgbClr val="1C1D1F"/>
                </a:solidFill>
                <a:effectLst/>
                <a:latin typeface="udemy sans"/>
              </a:rPr>
              <a:t>apellido</a:t>
            </a:r>
            <a:r>
              <a:rPr lang="es-MX" sz="2000" b="0" i="0" dirty="0">
                <a:solidFill>
                  <a:srgbClr val="1C1D1F"/>
                </a:solidFill>
                <a:effectLst/>
                <a:latin typeface="udemy sans"/>
              </a:rPr>
              <a:t>, asigna el valor "</a:t>
            </a:r>
            <a:r>
              <a:rPr lang="es-MX" sz="2000" b="1" i="0" dirty="0">
                <a:solidFill>
                  <a:srgbClr val="1C1D1F"/>
                </a:solidFill>
                <a:effectLst/>
                <a:latin typeface="udemy sans"/>
              </a:rPr>
              <a:t>Roberts</a:t>
            </a:r>
            <a:r>
              <a:rPr lang="es-MX" sz="2000" b="0" i="0" dirty="0">
                <a:solidFill>
                  <a:srgbClr val="1C1D1F"/>
                </a:solidFill>
                <a:effectLst/>
                <a:latin typeface="udemy sans"/>
              </a:rPr>
              <a:t>". Finalmente, construye la variable </a:t>
            </a:r>
            <a:r>
              <a:rPr lang="es-MX" sz="2000" b="1" i="0" dirty="0" err="1">
                <a:solidFill>
                  <a:srgbClr val="1C1D1F"/>
                </a:solidFill>
                <a:effectLst/>
                <a:latin typeface="udemy sans"/>
              </a:rPr>
              <a:t>nombrecompleto</a:t>
            </a:r>
            <a:r>
              <a:rPr lang="es-MX" sz="2000" b="1" i="0" dirty="0">
                <a:solidFill>
                  <a:srgbClr val="1C1D1F"/>
                </a:solidFill>
                <a:effectLst/>
                <a:latin typeface="udemy sans"/>
              </a:rPr>
              <a:t> </a:t>
            </a:r>
            <a:r>
              <a:rPr lang="es-MX" sz="2000" b="0" i="0" dirty="0">
                <a:solidFill>
                  <a:srgbClr val="1C1D1F"/>
                </a:solidFill>
                <a:effectLst/>
                <a:latin typeface="udemy sans"/>
              </a:rPr>
              <a:t>concatenando las variables</a:t>
            </a:r>
          </a:p>
        </p:txBody>
      </p:sp>
      <p:sp>
        <p:nvSpPr>
          <p:cNvPr id="10" name="Rectangle 1">
            <a:extLst>
              <a:ext uri="{FF2B5EF4-FFF2-40B4-BE49-F238E27FC236}">
                <a16:creationId xmlns:a16="http://schemas.microsoft.com/office/drawing/2014/main" id="{ED64FD48-6EF9-8CF1-B60A-81FC57EA7F37}"/>
              </a:ext>
            </a:extLst>
          </p:cNvPr>
          <p:cNvSpPr>
            <a:spLocks noChangeArrowheads="1"/>
          </p:cNvSpPr>
          <p:nvPr/>
        </p:nvSpPr>
        <p:spPr bwMode="auto">
          <a:xfrm>
            <a:off x="4776788" y="4913313"/>
            <a:ext cx="6780213" cy="1298575"/>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000" b="0" i="0" u="none" strike="noStrike" cap="none" normalizeH="0" baseline="0" dirty="0">
                <a:ln>
                  <a:noFill/>
                </a:ln>
                <a:solidFill>
                  <a:srgbClr val="1C1D1F"/>
                </a:solidFill>
                <a:effectLst/>
                <a:latin typeface="udemy sans"/>
              </a:rPr>
              <a:t>Declara la variable curso, asígnale el valor "Python", y muestra en pantalla la frase:</a:t>
            </a:r>
            <a:endParaRPr kumimoji="0" lang="es-MX" altLang="es-MX" sz="2000" b="0" i="0" u="none" strike="noStrike" cap="none" normalizeH="0" baseline="0" dirty="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000" b="1" i="0" u="none" strike="noStrike" cap="none" normalizeH="0" baseline="0" dirty="0">
                <a:ln>
                  <a:noFill/>
                </a:ln>
                <a:solidFill>
                  <a:srgbClr val="1C1D1F"/>
                </a:solidFill>
                <a:effectLst/>
                <a:latin typeface="udemy sans"/>
              </a:rPr>
              <a:t>Estás tomando un curso de </a:t>
            </a:r>
            <a:r>
              <a:rPr kumimoji="0" lang="es-MX" altLang="es-MX" sz="2000" b="1" i="0" u="none" strike="noStrike" cap="none" normalizeH="0" baseline="0" dirty="0">
                <a:ln>
                  <a:noFill/>
                </a:ln>
                <a:solidFill>
                  <a:srgbClr val="B4690E"/>
                </a:solidFill>
                <a:effectLst/>
                <a:latin typeface="sfmono-regular"/>
              </a:rPr>
              <a:t>curso</a:t>
            </a:r>
            <a:endParaRPr kumimoji="0" lang="es-MX" altLang="es-MX" sz="2000" b="0" i="0" u="none" strike="noStrike" cap="none" normalizeH="0" baseline="0" dirty="0">
              <a:ln>
                <a:noFill/>
              </a:ln>
              <a:solidFill>
                <a:schemeClr val="tx1"/>
              </a:solidFill>
              <a:effectLst/>
              <a:latin typeface="Arial" panose="020B0604020202020204" pitchFamily="34" charset="0"/>
            </a:endParaRPr>
          </a:p>
        </p:txBody>
      </p:sp>
      <p:sp>
        <p:nvSpPr>
          <p:cNvPr id="4" name="Título 3">
            <a:extLst>
              <a:ext uri="{FF2B5EF4-FFF2-40B4-BE49-F238E27FC236}">
                <a16:creationId xmlns:a16="http://schemas.microsoft.com/office/drawing/2014/main" id="{AB2D4F45-96AC-6C63-ED9E-ECB0701704D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Ejercicios</a:t>
            </a:r>
            <a:r>
              <a:rPr lang="en-US" sz="3600" kern="1200" dirty="0">
                <a:solidFill>
                  <a:srgbClr val="FFFFFF"/>
                </a:solidFill>
                <a:latin typeface="+mj-lt"/>
                <a:ea typeface="+mj-ea"/>
                <a:cs typeface="+mj-cs"/>
              </a:rPr>
              <a:t> Variables</a:t>
            </a:r>
          </a:p>
        </p:txBody>
      </p:sp>
      <p:sp>
        <p:nvSpPr>
          <p:cNvPr id="2" name="Marcador de pie de página 1">
            <a:extLst>
              <a:ext uri="{FF2B5EF4-FFF2-40B4-BE49-F238E27FC236}">
                <a16:creationId xmlns:a16="http://schemas.microsoft.com/office/drawing/2014/main" id="{445D1E6E-CBA8-166B-0511-CBAA18A5F543}"/>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Arabots Robotics</a:t>
            </a:r>
          </a:p>
        </p:txBody>
      </p:sp>
      <p:sp>
        <p:nvSpPr>
          <p:cNvPr id="3" name="Marcador de número de diapositiva 2">
            <a:extLst>
              <a:ext uri="{FF2B5EF4-FFF2-40B4-BE49-F238E27FC236}">
                <a16:creationId xmlns:a16="http://schemas.microsoft.com/office/drawing/2014/main" id="{8FA6E8C0-5B55-2BF4-3DC0-020119C581C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EA4A3B0-B5DF-4E2B-B48F-E4B7B7872040}" type="slidenum">
              <a:rPr lang="en-US">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3865279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81C47341-0854-AFCA-2226-60CBF8CB57AF}"/>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7" name="CuadroTexto 6">
            <a:extLst>
              <a:ext uri="{FF2B5EF4-FFF2-40B4-BE49-F238E27FC236}">
                <a16:creationId xmlns:a16="http://schemas.microsoft.com/office/drawing/2014/main" id="{F8069F31-E6BF-0B91-73C6-1D59BA799A0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i="1" dirty="0"/>
              <a:t>Int</a:t>
            </a:r>
          </a:p>
          <a:p>
            <a:pPr lvl="1" indent="-228600">
              <a:lnSpc>
                <a:spcPct val="90000"/>
              </a:lnSpc>
              <a:spcAft>
                <a:spcPts val="600"/>
              </a:spcAft>
              <a:buFont typeface="Arial" panose="020B0604020202020204" pitchFamily="34" charset="0"/>
              <a:buChar char="•"/>
            </a:pPr>
            <a:r>
              <a:rPr lang="en-US" sz="1700" dirty="0"/>
              <a:t>Int, o integer, es un </a:t>
            </a:r>
            <a:r>
              <a:rPr lang="en-US" sz="1700" dirty="0" err="1"/>
              <a:t>número</a:t>
            </a:r>
            <a:r>
              <a:rPr lang="en-US" sz="1700" dirty="0"/>
              <a:t> </a:t>
            </a:r>
            <a:r>
              <a:rPr lang="en-US" sz="1700" dirty="0" err="1"/>
              <a:t>entero</a:t>
            </a:r>
            <a:r>
              <a:rPr lang="en-US" sz="1700" dirty="0"/>
              <a:t>, </a:t>
            </a:r>
            <a:r>
              <a:rPr lang="en-US" sz="1700" dirty="0" err="1"/>
              <a:t>positivo</a:t>
            </a:r>
            <a:r>
              <a:rPr lang="en-US" sz="1700" dirty="0"/>
              <a:t> o </a:t>
            </a:r>
            <a:r>
              <a:rPr lang="en-US" sz="1700" dirty="0" err="1"/>
              <a:t>negativo</a:t>
            </a:r>
            <a:r>
              <a:rPr lang="en-US" sz="1700" dirty="0"/>
              <a:t>, sin </a:t>
            </a:r>
            <a:r>
              <a:rPr lang="en-US" sz="1700" dirty="0" err="1"/>
              <a:t>decimales</a:t>
            </a:r>
            <a:r>
              <a:rPr lang="en-US" sz="1700" dirty="0"/>
              <a:t>, de un largo </a:t>
            </a:r>
            <a:r>
              <a:rPr lang="en-US" sz="1700" dirty="0" err="1"/>
              <a:t>indeterminado</a:t>
            </a:r>
            <a:r>
              <a:rPr lang="en-US" sz="1700" dirty="0"/>
              <a:t>.</a:t>
            </a:r>
          </a:p>
          <a:p>
            <a:pPr lvl="1" indent="-228600">
              <a:lnSpc>
                <a:spcPct val="90000"/>
              </a:lnSpc>
              <a:spcAft>
                <a:spcPts val="600"/>
              </a:spcAft>
              <a:buFont typeface="Arial" panose="020B0604020202020204" pitchFamily="34" charset="0"/>
              <a:buChar char="•"/>
            </a:pPr>
            <a:r>
              <a:rPr lang="en-US" sz="1700" dirty="0"/>
              <a:t>num1 = 7 </a:t>
            </a:r>
          </a:p>
          <a:p>
            <a:pPr lvl="1" indent="-228600">
              <a:lnSpc>
                <a:spcPct val="90000"/>
              </a:lnSpc>
              <a:spcAft>
                <a:spcPts val="600"/>
              </a:spcAft>
              <a:buFont typeface="Arial" panose="020B0604020202020204" pitchFamily="34" charset="0"/>
              <a:buChar char="•"/>
            </a:pPr>
            <a:r>
              <a:rPr lang="en-US" sz="1700" dirty="0"/>
              <a:t>print(type(num1)) </a:t>
            </a:r>
          </a:p>
          <a:p>
            <a:pPr lvl="1" indent="-228600">
              <a:lnSpc>
                <a:spcPct val="90000"/>
              </a:lnSpc>
              <a:spcAft>
                <a:spcPts val="600"/>
              </a:spcAft>
              <a:buFont typeface="Arial" panose="020B0604020202020204" pitchFamily="34" charset="0"/>
              <a:buChar char="•"/>
            </a:pPr>
            <a:r>
              <a:rPr lang="en-US" sz="1700" dirty="0"/>
              <a:t>&gt;&gt; &lt; class ‘int’ &gt;</a:t>
            </a:r>
          </a:p>
          <a:p>
            <a:pPr indent="-228600">
              <a:lnSpc>
                <a:spcPct val="90000"/>
              </a:lnSpc>
              <a:spcAft>
                <a:spcPts val="600"/>
              </a:spcAft>
              <a:buFont typeface="Arial" panose="020B0604020202020204" pitchFamily="34" charset="0"/>
              <a:buChar char="•"/>
            </a:pPr>
            <a:r>
              <a:rPr lang="en-US" sz="1700" dirty="0"/>
              <a:t> </a:t>
            </a:r>
            <a:r>
              <a:rPr lang="en-US" sz="1700" i="1" dirty="0"/>
              <a:t>float </a:t>
            </a:r>
          </a:p>
          <a:p>
            <a:pPr lvl="1" indent="-228600">
              <a:lnSpc>
                <a:spcPct val="90000"/>
              </a:lnSpc>
              <a:spcAft>
                <a:spcPts val="600"/>
              </a:spcAft>
              <a:buFont typeface="Arial" panose="020B0604020202020204" pitchFamily="34" charset="0"/>
              <a:buChar char="•"/>
            </a:pPr>
            <a:r>
              <a:rPr lang="en-US" sz="1700" dirty="0"/>
              <a:t>Float, o "</a:t>
            </a:r>
            <a:r>
              <a:rPr lang="en-US" sz="1700" dirty="0" err="1"/>
              <a:t>número</a:t>
            </a:r>
            <a:r>
              <a:rPr lang="en-US" sz="1700" dirty="0"/>
              <a:t> de punto </a:t>
            </a:r>
            <a:r>
              <a:rPr lang="en-US" sz="1700" dirty="0" err="1"/>
              <a:t>flotante</a:t>
            </a:r>
            <a:r>
              <a:rPr lang="en-US" sz="1700" dirty="0"/>
              <a:t>" </a:t>
            </a:r>
          </a:p>
          <a:p>
            <a:pPr lvl="1" indent="-228600">
              <a:lnSpc>
                <a:spcPct val="90000"/>
              </a:lnSpc>
              <a:spcAft>
                <a:spcPts val="600"/>
              </a:spcAft>
              <a:buFont typeface="Arial" panose="020B0604020202020204" pitchFamily="34" charset="0"/>
              <a:buChar char="•"/>
            </a:pPr>
            <a:r>
              <a:rPr lang="en-US" sz="1700" dirty="0"/>
              <a:t>es un </a:t>
            </a:r>
            <a:r>
              <a:rPr lang="en-US" sz="1700" dirty="0" err="1"/>
              <a:t>número</a:t>
            </a:r>
            <a:r>
              <a:rPr lang="en-US" sz="1700" dirty="0"/>
              <a:t> que </a:t>
            </a:r>
            <a:r>
              <a:rPr lang="en-US" sz="1700" dirty="0" err="1"/>
              <a:t>puede</a:t>
            </a:r>
            <a:r>
              <a:rPr lang="en-US" sz="1700" dirty="0"/>
              <a:t> ser </a:t>
            </a:r>
            <a:r>
              <a:rPr lang="en-US" sz="1700" dirty="0" err="1"/>
              <a:t>positivo</a:t>
            </a:r>
            <a:r>
              <a:rPr lang="en-US" sz="1700" dirty="0"/>
              <a:t> o </a:t>
            </a:r>
            <a:r>
              <a:rPr lang="en-US" sz="1700" dirty="0" err="1"/>
              <a:t>negativo</a:t>
            </a:r>
            <a:r>
              <a:rPr lang="en-US" sz="1700" dirty="0"/>
              <a:t>, que a </a:t>
            </a:r>
            <a:r>
              <a:rPr lang="en-US" sz="1700" dirty="0" err="1"/>
              <a:t>su</a:t>
            </a:r>
            <a:r>
              <a:rPr lang="en-US" sz="1700" dirty="0"/>
              <a:t> </a:t>
            </a:r>
            <a:r>
              <a:rPr lang="en-US" sz="1700" dirty="0" err="1"/>
              <a:t>vez</a:t>
            </a:r>
            <a:r>
              <a:rPr lang="en-US" sz="1700" dirty="0"/>
              <a:t> </a:t>
            </a:r>
            <a:r>
              <a:rPr lang="en-US" sz="1700" dirty="0" err="1"/>
              <a:t>contiene</a:t>
            </a:r>
            <a:r>
              <a:rPr lang="en-US" sz="1700" dirty="0"/>
              <a:t> una o </a:t>
            </a:r>
            <a:r>
              <a:rPr lang="en-US" sz="1700" dirty="0" err="1"/>
              <a:t>más</a:t>
            </a:r>
            <a:r>
              <a:rPr lang="en-US" sz="1700" dirty="0"/>
              <a:t> </a:t>
            </a:r>
            <a:r>
              <a:rPr lang="en-US" sz="1700" dirty="0" err="1"/>
              <a:t>posiciones</a:t>
            </a:r>
            <a:r>
              <a:rPr lang="en-US" sz="1700" dirty="0"/>
              <a:t> </a:t>
            </a:r>
            <a:r>
              <a:rPr lang="en-US" sz="1700" dirty="0" err="1"/>
              <a:t>decimales</a:t>
            </a:r>
            <a:r>
              <a:rPr lang="en-US" sz="1700" dirty="0"/>
              <a:t>. </a:t>
            </a:r>
          </a:p>
          <a:p>
            <a:pPr lvl="1" indent="-228600">
              <a:lnSpc>
                <a:spcPct val="90000"/>
              </a:lnSpc>
              <a:spcAft>
                <a:spcPts val="600"/>
              </a:spcAft>
              <a:buFont typeface="Arial" panose="020B0604020202020204" pitchFamily="34" charset="0"/>
              <a:buChar char="•"/>
            </a:pPr>
            <a:r>
              <a:rPr lang="en-US" sz="1700" dirty="0"/>
              <a:t>num2 = 7.525587 </a:t>
            </a:r>
          </a:p>
          <a:p>
            <a:pPr lvl="1" indent="-228600">
              <a:lnSpc>
                <a:spcPct val="90000"/>
              </a:lnSpc>
              <a:spcAft>
                <a:spcPts val="600"/>
              </a:spcAft>
              <a:buFont typeface="Arial" panose="020B0604020202020204" pitchFamily="34" charset="0"/>
              <a:buChar char="•"/>
            </a:pPr>
            <a:r>
              <a:rPr lang="en-US" sz="1700" dirty="0"/>
              <a:t>print(type(num2)) </a:t>
            </a:r>
          </a:p>
          <a:p>
            <a:pPr lvl="1" indent="-228600">
              <a:lnSpc>
                <a:spcPct val="90000"/>
              </a:lnSpc>
              <a:spcAft>
                <a:spcPts val="600"/>
              </a:spcAft>
              <a:buFont typeface="Arial" panose="020B0604020202020204" pitchFamily="34" charset="0"/>
              <a:buChar char="•"/>
            </a:pPr>
            <a:r>
              <a:rPr lang="en-US" sz="1700" dirty="0"/>
              <a:t>&gt;&gt; &lt;class ‘float’ &gt;</a:t>
            </a:r>
          </a:p>
        </p:txBody>
      </p:sp>
      <p:sp>
        <p:nvSpPr>
          <p:cNvPr id="3" name="Marcador de número de diapositiva 2">
            <a:extLst>
              <a:ext uri="{FF2B5EF4-FFF2-40B4-BE49-F238E27FC236}">
                <a16:creationId xmlns:a16="http://schemas.microsoft.com/office/drawing/2014/main" id="{48F565D9-9CC6-5DA9-E38E-DB590B56663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sp>
        <p:nvSpPr>
          <p:cNvPr id="9" name="CuadroTexto 8">
            <a:extLst>
              <a:ext uri="{FF2B5EF4-FFF2-40B4-BE49-F238E27FC236}">
                <a16:creationId xmlns:a16="http://schemas.microsoft.com/office/drawing/2014/main" id="{4E82DACB-4666-1CB9-67D6-A96893165FDF}"/>
              </a:ext>
            </a:extLst>
          </p:cNvPr>
          <p:cNvSpPr txBox="1"/>
          <p:nvPr/>
        </p:nvSpPr>
        <p:spPr>
          <a:xfrm>
            <a:off x="411163" y="992504"/>
            <a:ext cx="3327717" cy="5087547"/>
          </a:xfrm>
          <a:prstGeom prst="rect">
            <a:avLst/>
          </a:prstGeom>
          <a:noFill/>
        </p:spPr>
        <p:txBody>
          <a:bodyPr wrap="square">
            <a:spAutoFit/>
          </a:bodyPr>
          <a:lstStyle/>
          <a:p>
            <a:pPr>
              <a:lnSpc>
                <a:spcPct val="90000"/>
              </a:lnSpc>
              <a:spcAft>
                <a:spcPts val="600"/>
              </a:spcAft>
            </a:pPr>
            <a:r>
              <a:rPr lang="en-US" sz="2800" i="1" dirty="0">
                <a:solidFill>
                  <a:schemeClr val="bg1"/>
                </a:solidFill>
              </a:rPr>
              <a:t>integers &amp; floats</a:t>
            </a:r>
          </a:p>
          <a:p>
            <a:pPr>
              <a:lnSpc>
                <a:spcPct val="90000"/>
              </a:lnSpc>
              <a:spcAft>
                <a:spcPts val="600"/>
              </a:spcAft>
            </a:pPr>
            <a:endParaRPr lang="en-US" sz="2800" i="1" dirty="0">
              <a:solidFill>
                <a:schemeClr val="bg1"/>
              </a:solidFill>
            </a:endParaRPr>
          </a:p>
          <a:p>
            <a:pPr>
              <a:lnSpc>
                <a:spcPct val="90000"/>
              </a:lnSpc>
              <a:spcAft>
                <a:spcPts val="600"/>
              </a:spcAft>
            </a:pPr>
            <a:r>
              <a:rPr lang="en-US" sz="2400" dirty="0" err="1">
                <a:solidFill>
                  <a:schemeClr val="bg1"/>
                </a:solidFill>
              </a:rPr>
              <a:t>Existen</a:t>
            </a:r>
            <a:r>
              <a:rPr lang="en-US" sz="2400" dirty="0">
                <a:solidFill>
                  <a:schemeClr val="bg1"/>
                </a:solidFill>
              </a:rPr>
              <a:t> dos </a:t>
            </a:r>
            <a:r>
              <a:rPr lang="en-US" sz="2400" dirty="0" err="1">
                <a:solidFill>
                  <a:schemeClr val="bg1"/>
                </a:solidFill>
              </a:rPr>
              <a:t>tipos</a:t>
            </a:r>
            <a:r>
              <a:rPr lang="en-US" sz="2400" dirty="0">
                <a:solidFill>
                  <a:schemeClr val="bg1"/>
                </a:solidFill>
              </a:rPr>
              <a:t> de </a:t>
            </a:r>
            <a:r>
              <a:rPr lang="en-US" sz="2400" dirty="0" err="1">
                <a:solidFill>
                  <a:schemeClr val="bg1"/>
                </a:solidFill>
              </a:rPr>
              <a:t>datos</a:t>
            </a:r>
            <a:r>
              <a:rPr lang="en-US" sz="2400" dirty="0">
                <a:solidFill>
                  <a:schemeClr val="bg1"/>
                </a:solidFill>
              </a:rPr>
              <a:t> </a:t>
            </a:r>
            <a:r>
              <a:rPr lang="en-US" sz="2400" dirty="0" err="1">
                <a:solidFill>
                  <a:schemeClr val="bg1"/>
                </a:solidFill>
              </a:rPr>
              <a:t>numéricos</a:t>
            </a:r>
            <a:r>
              <a:rPr lang="en-US" sz="2400" dirty="0">
                <a:solidFill>
                  <a:schemeClr val="bg1"/>
                </a:solidFill>
              </a:rPr>
              <a:t> </a:t>
            </a:r>
            <a:r>
              <a:rPr lang="en-US" sz="2400" dirty="0" err="1">
                <a:solidFill>
                  <a:schemeClr val="bg1"/>
                </a:solidFill>
              </a:rPr>
              <a:t>básicos</a:t>
            </a:r>
            <a:r>
              <a:rPr lang="en-US" sz="2400" dirty="0">
                <a:solidFill>
                  <a:schemeClr val="bg1"/>
                </a:solidFill>
              </a:rPr>
              <a:t> en Python: int y float. Como </a:t>
            </a:r>
            <a:r>
              <a:rPr lang="en-US" sz="2400" dirty="0" err="1">
                <a:solidFill>
                  <a:schemeClr val="bg1"/>
                </a:solidFill>
              </a:rPr>
              <a:t>toda</a:t>
            </a:r>
            <a:r>
              <a:rPr lang="en-US" sz="2400" dirty="0">
                <a:solidFill>
                  <a:schemeClr val="bg1"/>
                </a:solidFill>
              </a:rPr>
              <a:t> variable en Python, </a:t>
            </a:r>
            <a:r>
              <a:rPr lang="en-US" sz="2400" dirty="0" err="1">
                <a:solidFill>
                  <a:schemeClr val="bg1"/>
                </a:solidFill>
              </a:rPr>
              <a:t>su</a:t>
            </a:r>
            <a:r>
              <a:rPr lang="en-US" sz="2400" dirty="0">
                <a:solidFill>
                  <a:schemeClr val="bg1"/>
                </a:solidFill>
              </a:rPr>
              <a:t> </a:t>
            </a:r>
            <a:r>
              <a:rPr lang="en-US" sz="2400" dirty="0" err="1">
                <a:solidFill>
                  <a:schemeClr val="bg1"/>
                </a:solidFill>
              </a:rPr>
              <a:t>tipo</a:t>
            </a:r>
            <a:r>
              <a:rPr lang="en-US" sz="2400" dirty="0">
                <a:solidFill>
                  <a:schemeClr val="bg1"/>
                </a:solidFill>
              </a:rPr>
              <a:t> </a:t>
            </a:r>
            <a:r>
              <a:rPr lang="en-US" sz="2400" dirty="0" err="1">
                <a:solidFill>
                  <a:schemeClr val="bg1"/>
                </a:solidFill>
              </a:rPr>
              <a:t>queda</a:t>
            </a:r>
            <a:r>
              <a:rPr lang="en-US" sz="2400" dirty="0">
                <a:solidFill>
                  <a:schemeClr val="bg1"/>
                </a:solidFill>
              </a:rPr>
              <a:t> </a:t>
            </a:r>
            <a:r>
              <a:rPr lang="en-US" sz="2400" dirty="0" err="1">
                <a:solidFill>
                  <a:schemeClr val="bg1"/>
                </a:solidFill>
              </a:rPr>
              <a:t>definido</a:t>
            </a:r>
            <a:r>
              <a:rPr lang="en-US" sz="2400" dirty="0">
                <a:solidFill>
                  <a:schemeClr val="bg1"/>
                </a:solidFill>
              </a:rPr>
              <a:t> al </a:t>
            </a:r>
            <a:r>
              <a:rPr lang="en-US" sz="2400" dirty="0" err="1">
                <a:solidFill>
                  <a:schemeClr val="bg1"/>
                </a:solidFill>
              </a:rPr>
              <a:t>asignarle</a:t>
            </a:r>
            <a:r>
              <a:rPr lang="en-US" sz="2400" dirty="0">
                <a:solidFill>
                  <a:schemeClr val="bg1"/>
                </a:solidFill>
              </a:rPr>
              <a:t> un valor a una variable. La </a:t>
            </a:r>
            <a:r>
              <a:rPr lang="en-US" sz="2400" dirty="0" err="1">
                <a:solidFill>
                  <a:schemeClr val="bg1"/>
                </a:solidFill>
              </a:rPr>
              <a:t>función</a:t>
            </a:r>
            <a:r>
              <a:rPr lang="en-US" sz="2400" dirty="0">
                <a:solidFill>
                  <a:schemeClr val="bg1"/>
                </a:solidFill>
              </a:rPr>
              <a:t> type() </a:t>
            </a:r>
            <a:r>
              <a:rPr lang="en-US" sz="2400" dirty="0" err="1">
                <a:solidFill>
                  <a:schemeClr val="bg1"/>
                </a:solidFill>
              </a:rPr>
              <a:t>nos</a:t>
            </a:r>
            <a:r>
              <a:rPr lang="en-US" sz="2400" dirty="0">
                <a:solidFill>
                  <a:schemeClr val="bg1"/>
                </a:solidFill>
              </a:rPr>
              <a:t> </a:t>
            </a:r>
            <a:r>
              <a:rPr lang="en-US" sz="2400" dirty="0" err="1">
                <a:solidFill>
                  <a:schemeClr val="bg1"/>
                </a:solidFill>
              </a:rPr>
              <a:t>permite</a:t>
            </a:r>
            <a:r>
              <a:rPr lang="en-US" sz="2400" dirty="0">
                <a:solidFill>
                  <a:schemeClr val="bg1"/>
                </a:solidFill>
              </a:rPr>
              <a:t> </a:t>
            </a:r>
            <a:r>
              <a:rPr lang="en-US" sz="2400" dirty="0" err="1">
                <a:solidFill>
                  <a:schemeClr val="bg1"/>
                </a:solidFill>
              </a:rPr>
              <a:t>obtener</a:t>
            </a:r>
            <a:r>
              <a:rPr lang="en-US" sz="2400" dirty="0">
                <a:solidFill>
                  <a:schemeClr val="bg1"/>
                </a:solidFill>
              </a:rPr>
              <a:t> </a:t>
            </a:r>
            <a:r>
              <a:rPr lang="en-US" sz="2400" dirty="0" err="1">
                <a:solidFill>
                  <a:schemeClr val="bg1"/>
                </a:solidFill>
              </a:rPr>
              <a:t>el</a:t>
            </a:r>
            <a:r>
              <a:rPr lang="en-US" sz="2400" dirty="0">
                <a:solidFill>
                  <a:schemeClr val="bg1"/>
                </a:solidFill>
              </a:rPr>
              <a:t> </a:t>
            </a:r>
            <a:r>
              <a:rPr lang="en-US" sz="2400" dirty="0" err="1">
                <a:solidFill>
                  <a:schemeClr val="bg1"/>
                </a:solidFill>
              </a:rPr>
              <a:t>tipo</a:t>
            </a:r>
            <a:r>
              <a:rPr lang="en-US" sz="2400" dirty="0">
                <a:solidFill>
                  <a:schemeClr val="bg1"/>
                </a:solidFill>
              </a:rPr>
              <a:t> de valor </a:t>
            </a:r>
            <a:r>
              <a:rPr lang="en-US" sz="2400" dirty="0" err="1">
                <a:solidFill>
                  <a:schemeClr val="bg1"/>
                </a:solidFill>
              </a:rPr>
              <a:t>almacenado</a:t>
            </a:r>
            <a:r>
              <a:rPr lang="en-US" sz="2400" dirty="0">
                <a:solidFill>
                  <a:schemeClr val="bg1"/>
                </a:solidFill>
              </a:rPr>
              <a:t> en una variable. </a:t>
            </a:r>
          </a:p>
          <a:p>
            <a:pPr>
              <a:lnSpc>
                <a:spcPct val="90000"/>
              </a:lnSpc>
              <a:spcAft>
                <a:spcPts val="600"/>
              </a:spcAft>
            </a:pPr>
            <a:r>
              <a:rPr lang="en-US" sz="2400" i="1" dirty="0">
                <a:solidFill>
                  <a:schemeClr val="bg1"/>
                </a:solidFill>
              </a:rPr>
              <a:t> </a:t>
            </a:r>
          </a:p>
        </p:txBody>
      </p:sp>
    </p:spTree>
    <p:extLst>
      <p:ext uri="{BB962C8B-B14F-4D97-AF65-F5344CB8AC3E}">
        <p14:creationId xmlns:p14="http://schemas.microsoft.com/office/powerpoint/2010/main" val="387322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AFB351EA-8BB8-16F9-CF8D-21F6828942EF}"/>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66CAFBE3-6092-AFF8-1A01-8EF1D8A73908}"/>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nSpc>
                <a:spcPct val="90000"/>
              </a:lnSpc>
              <a:spcAft>
                <a:spcPts val="600"/>
              </a:spcAft>
            </a:pPr>
            <a:r>
              <a:rPr lang="en-US" sz="1900" dirty="0" err="1"/>
              <a:t>Reglas</a:t>
            </a:r>
            <a:r>
              <a:rPr lang="en-US" sz="1900" dirty="0"/>
              <a:t> </a:t>
            </a:r>
          </a:p>
          <a:p>
            <a:pPr marL="342900" indent="-228600">
              <a:lnSpc>
                <a:spcPct val="90000"/>
              </a:lnSpc>
              <a:spcAft>
                <a:spcPts val="600"/>
              </a:spcAft>
              <a:buFont typeface="Arial" panose="020B0604020202020204" pitchFamily="34" charset="0"/>
              <a:buChar char="•"/>
            </a:pPr>
            <a:r>
              <a:rPr lang="en-US" sz="1900" dirty="0"/>
              <a:t>Legible: </a:t>
            </a:r>
            <a:r>
              <a:rPr lang="en-US" sz="1900" dirty="0" err="1"/>
              <a:t>nombre</a:t>
            </a:r>
            <a:r>
              <a:rPr lang="en-US" sz="1900" dirty="0"/>
              <a:t> de la variable es </a:t>
            </a:r>
            <a:r>
              <a:rPr lang="en-US" sz="1900" dirty="0" err="1"/>
              <a:t>relevante</a:t>
            </a:r>
            <a:r>
              <a:rPr lang="en-US" sz="1900" dirty="0"/>
              <a:t> </a:t>
            </a:r>
            <a:r>
              <a:rPr lang="en-US" sz="1900" dirty="0" err="1"/>
              <a:t>según</a:t>
            </a:r>
            <a:r>
              <a:rPr lang="en-US" sz="1900" dirty="0"/>
              <a:t> </a:t>
            </a:r>
            <a:r>
              <a:rPr lang="en-US" sz="1900" dirty="0" err="1"/>
              <a:t>su</a:t>
            </a:r>
            <a:r>
              <a:rPr lang="en-US" sz="1900" dirty="0"/>
              <a:t> </a:t>
            </a:r>
            <a:r>
              <a:rPr lang="en-US" sz="1900" dirty="0" err="1"/>
              <a:t>contenido</a:t>
            </a:r>
            <a:r>
              <a:rPr lang="en-US" sz="1900" dirty="0"/>
              <a:t> </a:t>
            </a:r>
          </a:p>
          <a:p>
            <a:pPr marL="342900" indent="-228600">
              <a:lnSpc>
                <a:spcPct val="90000"/>
              </a:lnSpc>
              <a:spcAft>
                <a:spcPts val="600"/>
              </a:spcAft>
              <a:buFont typeface="Arial" panose="020B0604020202020204" pitchFamily="34" charset="0"/>
              <a:buChar char="•"/>
            </a:pPr>
            <a:r>
              <a:rPr lang="en-US" sz="1900" dirty="0"/>
              <a:t>Unidad: no </a:t>
            </a:r>
            <a:r>
              <a:rPr lang="en-US" sz="1900" dirty="0" err="1"/>
              <a:t>existen</a:t>
            </a:r>
            <a:r>
              <a:rPr lang="en-US" sz="1900" dirty="0"/>
              <a:t> </a:t>
            </a:r>
            <a:r>
              <a:rPr lang="en-US" sz="1900" dirty="0" err="1"/>
              <a:t>espacios</a:t>
            </a:r>
            <a:r>
              <a:rPr lang="en-US" sz="1900" dirty="0"/>
              <a:t> (</a:t>
            </a:r>
            <a:r>
              <a:rPr lang="en-US" sz="1900" dirty="0" err="1"/>
              <a:t>puedes</a:t>
            </a:r>
            <a:r>
              <a:rPr lang="en-US" sz="1900" dirty="0"/>
              <a:t> </a:t>
            </a:r>
            <a:r>
              <a:rPr lang="en-US" sz="1900" dirty="0" err="1"/>
              <a:t>incorporar</a:t>
            </a:r>
            <a:r>
              <a:rPr lang="en-US" sz="1900" dirty="0"/>
              <a:t> </a:t>
            </a:r>
            <a:r>
              <a:rPr lang="en-US" sz="1900" dirty="0" err="1"/>
              <a:t>guiones</a:t>
            </a:r>
            <a:r>
              <a:rPr lang="en-US" sz="1900" dirty="0"/>
              <a:t> </a:t>
            </a:r>
            <a:r>
              <a:rPr lang="en-US" sz="1900" dirty="0" err="1"/>
              <a:t>bajos</a:t>
            </a:r>
            <a:r>
              <a:rPr lang="en-US" sz="1900" dirty="0"/>
              <a:t>) </a:t>
            </a:r>
          </a:p>
          <a:p>
            <a:pPr marL="342900" indent="-228600">
              <a:lnSpc>
                <a:spcPct val="90000"/>
              </a:lnSpc>
              <a:spcAft>
                <a:spcPts val="600"/>
              </a:spcAft>
              <a:buFont typeface="Arial" panose="020B0604020202020204" pitchFamily="34" charset="0"/>
              <a:buChar char="•"/>
            </a:pPr>
            <a:r>
              <a:rPr lang="en-US" sz="1900" dirty="0" err="1"/>
              <a:t>Hispanismos</a:t>
            </a:r>
            <a:r>
              <a:rPr lang="en-US" sz="1900" dirty="0"/>
              <a:t>: </a:t>
            </a:r>
            <a:r>
              <a:rPr lang="en-US" sz="1900" dirty="0" err="1"/>
              <a:t>omitir</a:t>
            </a:r>
            <a:r>
              <a:rPr lang="en-US" sz="1900" dirty="0"/>
              <a:t> </a:t>
            </a:r>
            <a:r>
              <a:rPr lang="en-US" sz="1900" dirty="0" err="1"/>
              <a:t>signos</a:t>
            </a:r>
            <a:r>
              <a:rPr lang="en-US" sz="1900" dirty="0"/>
              <a:t> </a:t>
            </a:r>
            <a:r>
              <a:rPr lang="en-US" sz="1900" dirty="0" err="1"/>
              <a:t>específicos</a:t>
            </a:r>
            <a:r>
              <a:rPr lang="en-US" sz="1900" dirty="0"/>
              <a:t> del </a:t>
            </a:r>
            <a:r>
              <a:rPr lang="en-US" sz="1900" dirty="0" err="1"/>
              <a:t>idioma</a:t>
            </a:r>
            <a:r>
              <a:rPr lang="en-US" sz="1900" dirty="0"/>
              <a:t> </a:t>
            </a:r>
            <a:r>
              <a:rPr lang="en-US" sz="1900" dirty="0" err="1"/>
              <a:t>español</a:t>
            </a:r>
            <a:r>
              <a:rPr lang="en-US" sz="1900" dirty="0"/>
              <a:t>, como tildes o la </a:t>
            </a:r>
            <a:r>
              <a:rPr lang="en-US" sz="1900" dirty="0" err="1"/>
              <a:t>letra</a:t>
            </a:r>
            <a:r>
              <a:rPr lang="en-US" sz="1900" dirty="0"/>
              <a:t> ñ </a:t>
            </a:r>
          </a:p>
          <a:p>
            <a:pPr marL="342900" indent="-228600">
              <a:lnSpc>
                <a:spcPct val="90000"/>
              </a:lnSpc>
              <a:spcAft>
                <a:spcPts val="600"/>
              </a:spcAft>
              <a:buFont typeface="Arial" panose="020B0604020202020204" pitchFamily="34" charset="0"/>
              <a:buChar char="•"/>
            </a:pPr>
            <a:r>
              <a:rPr lang="en-US" sz="1900" dirty="0" err="1"/>
              <a:t>Números</a:t>
            </a:r>
            <a:r>
              <a:rPr lang="en-US" sz="1900" dirty="0"/>
              <a:t>: </a:t>
            </a:r>
            <a:r>
              <a:rPr lang="en-US" sz="1900" dirty="0" err="1"/>
              <a:t>los</a:t>
            </a:r>
            <a:r>
              <a:rPr lang="en-US" sz="1900" dirty="0"/>
              <a:t> </a:t>
            </a:r>
            <a:r>
              <a:rPr lang="en-US" sz="1900" dirty="0" err="1"/>
              <a:t>nombres</a:t>
            </a:r>
            <a:r>
              <a:rPr lang="en-US" sz="1900" dirty="0"/>
              <a:t> de las variables no </a:t>
            </a:r>
            <a:r>
              <a:rPr lang="en-US" sz="1900" dirty="0" err="1"/>
              <a:t>deben</a:t>
            </a:r>
            <a:r>
              <a:rPr lang="en-US" sz="1900" dirty="0"/>
              <a:t> </a:t>
            </a:r>
            <a:r>
              <a:rPr lang="en-US" sz="1900" dirty="0" err="1"/>
              <a:t>empezar</a:t>
            </a:r>
            <a:r>
              <a:rPr lang="en-US" sz="1900" dirty="0"/>
              <a:t> </a:t>
            </a:r>
            <a:r>
              <a:rPr lang="en-US" sz="1900" dirty="0" err="1"/>
              <a:t>por</a:t>
            </a:r>
            <a:r>
              <a:rPr lang="en-US" sz="1900" dirty="0"/>
              <a:t> </a:t>
            </a:r>
            <a:r>
              <a:rPr lang="en-US" sz="1900" dirty="0" err="1"/>
              <a:t>números</a:t>
            </a:r>
            <a:r>
              <a:rPr lang="en-US" sz="1900" dirty="0"/>
              <a:t> (</a:t>
            </a:r>
            <a:r>
              <a:rPr lang="en-US" sz="1900" dirty="0" err="1"/>
              <a:t>aunque</a:t>
            </a:r>
            <a:r>
              <a:rPr lang="en-US" sz="1900" dirty="0"/>
              <a:t> </a:t>
            </a:r>
            <a:r>
              <a:rPr lang="en-US" sz="1900" dirty="0" err="1"/>
              <a:t>pueden</a:t>
            </a:r>
            <a:r>
              <a:rPr lang="en-US" sz="1900" dirty="0"/>
              <a:t> </a:t>
            </a:r>
            <a:r>
              <a:rPr lang="en-US" sz="1900" dirty="0" err="1"/>
              <a:t>contenerlos</a:t>
            </a:r>
            <a:r>
              <a:rPr lang="en-US" sz="1900" dirty="0"/>
              <a:t> al final)</a:t>
            </a:r>
          </a:p>
          <a:p>
            <a:pPr marL="342900" indent="-228600">
              <a:lnSpc>
                <a:spcPct val="90000"/>
              </a:lnSpc>
              <a:spcAft>
                <a:spcPts val="600"/>
              </a:spcAft>
              <a:buFont typeface="Arial" panose="020B0604020202020204" pitchFamily="34" charset="0"/>
              <a:buChar char="•"/>
            </a:pPr>
            <a:r>
              <a:rPr lang="en-US" sz="1900" dirty="0"/>
              <a:t> </a:t>
            </a:r>
            <a:r>
              <a:rPr lang="en-US" sz="1900" dirty="0" err="1"/>
              <a:t>Signos</a:t>
            </a:r>
            <a:r>
              <a:rPr lang="en-US" sz="1900" dirty="0"/>
              <a:t>/</a:t>
            </a:r>
            <a:r>
              <a:rPr lang="en-US" sz="1900" dirty="0" err="1"/>
              <a:t>símbolos</a:t>
            </a:r>
            <a:r>
              <a:rPr lang="en-US" sz="1900" dirty="0"/>
              <a:t>: no se </a:t>
            </a:r>
            <a:r>
              <a:rPr lang="en-US" sz="1900" dirty="0" err="1"/>
              <a:t>deben</a:t>
            </a:r>
            <a:r>
              <a:rPr lang="en-US" sz="1900" dirty="0"/>
              <a:t> </a:t>
            </a:r>
            <a:r>
              <a:rPr lang="en-US" sz="1900" dirty="0" err="1"/>
              <a:t>incluir</a:t>
            </a:r>
            <a:r>
              <a:rPr lang="en-US" sz="1900" dirty="0"/>
              <a:t> : " ' , &lt; &gt; / ? | \ ( ) ! @ # $ % ^ &amp; * ~ - + </a:t>
            </a:r>
          </a:p>
          <a:p>
            <a:pPr marL="342900" indent="-228600">
              <a:lnSpc>
                <a:spcPct val="90000"/>
              </a:lnSpc>
              <a:spcAft>
                <a:spcPts val="600"/>
              </a:spcAft>
              <a:buFont typeface="Arial" panose="020B0604020202020204" pitchFamily="34" charset="0"/>
              <a:buChar char="•"/>
            </a:pPr>
            <a:r>
              <a:rPr lang="en-US" sz="1900" dirty="0"/>
              <a:t>Palabras clave: no </a:t>
            </a:r>
            <a:r>
              <a:rPr lang="en-US" sz="1900" dirty="0" err="1"/>
              <a:t>utilizamos</a:t>
            </a:r>
            <a:r>
              <a:rPr lang="en-US" sz="1900" dirty="0"/>
              <a:t> palabras </a:t>
            </a:r>
            <a:r>
              <a:rPr lang="en-US" sz="1900" dirty="0" err="1"/>
              <a:t>reservadas</a:t>
            </a:r>
            <a:r>
              <a:rPr lang="en-US" sz="1900" dirty="0"/>
              <a:t> </a:t>
            </a:r>
            <a:r>
              <a:rPr lang="en-US" sz="1900" dirty="0" err="1"/>
              <a:t>por</a:t>
            </a:r>
            <a:r>
              <a:rPr lang="en-US" sz="1900" dirty="0"/>
              <a:t> Python</a:t>
            </a:r>
          </a:p>
        </p:txBody>
      </p:sp>
      <p:sp>
        <p:nvSpPr>
          <p:cNvPr id="3" name="Marcador de número de diapositiva 2">
            <a:extLst>
              <a:ext uri="{FF2B5EF4-FFF2-40B4-BE49-F238E27FC236}">
                <a16:creationId xmlns:a16="http://schemas.microsoft.com/office/drawing/2014/main" id="{8F4B83AF-0E95-AD83-6930-F6E1A571BAE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sp>
        <p:nvSpPr>
          <p:cNvPr id="7" name="CuadroTexto 6">
            <a:extLst>
              <a:ext uri="{FF2B5EF4-FFF2-40B4-BE49-F238E27FC236}">
                <a16:creationId xmlns:a16="http://schemas.microsoft.com/office/drawing/2014/main" id="{51FD1FA7-8612-7735-3F5A-C2ACC791CDEC}"/>
              </a:ext>
            </a:extLst>
          </p:cNvPr>
          <p:cNvSpPr txBox="1"/>
          <p:nvPr/>
        </p:nvSpPr>
        <p:spPr>
          <a:xfrm>
            <a:off x="42990" y="1825178"/>
            <a:ext cx="3943924" cy="3570208"/>
          </a:xfrm>
          <a:prstGeom prst="rect">
            <a:avLst/>
          </a:prstGeom>
          <a:noFill/>
        </p:spPr>
        <p:txBody>
          <a:bodyPr wrap="square">
            <a:spAutoFit/>
          </a:bodyPr>
          <a:lstStyle/>
          <a:p>
            <a:pPr>
              <a:lnSpc>
                <a:spcPct val="90000"/>
              </a:lnSpc>
              <a:spcAft>
                <a:spcPts val="600"/>
              </a:spcAft>
            </a:pPr>
            <a:r>
              <a:rPr lang="en-US" sz="2400" i="1" dirty="0" err="1">
                <a:solidFill>
                  <a:schemeClr val="bg1"/>
                </a:solidFill>
              </a:rPr>
              <a:t>Nombre</a:t>
            </a:r>
            <a:r>
              <a:rPr lang="en-US" sz="2400" i="1" dirty="0">
                <a:solidFill>
                  <a:schemeClr val="bg1"/>
                </a:solidFill>
              </a:rPr>
              <a:t> de variables</a:t>
            </a:r>
          </a:p>
          <a:p>
            <a:pPr>
              <a:lnSpc>
                <a:spcPct val="90000"/>
              </a:lnSpc>
              <a:spcAft>
                <a:spcPts val="600"/>
              </a:spcAft>
            </a:pPr>
            <a:r>
              <a:rPr lang="en-US" sz="2400" dirty="0" err="1">
                <a:solidFill>
                  <a:schemeClr val="bg1"/>
                </a:solidFill>
              </a:rPr>
              <a:t>Existen</a:t>
            </a:r>
            <a:r>
              <a:rPr lang="en-US" sz="2400" dirty="0">
                <a:solidFill>
                  <a:schemeClr val="bg1"/>
                </a:solidFill>
              </a:rPr>
              <a:t> </a:t>
            </a:r>
            <a:r>
              <a:rPr lang="en-US" sz="2400" dirty="0" err="1">
                <a:solidFill>
                  <a:schemeClr val="bg1"/>
                </a:solidFill>
              </a:rPr>
              <a:t>convenciones</a:t>
            </a:r>
            <a:r>
              <a:rPr lang="en-US" sz="2400" dirty="0">
                <a:solidFill>
                  <a:schemeClr val="bg1"/>
                </a:solidFill>
              </a:rPr>
              <a:t> y </a:t>
            </a:r>
            <a:r>
              <a:rPr lang="en-US" sz="2400" dirty="0" err="1">
                <a:solidFill>
                  <a:schemeClr val="bg1"/>
                </a:solidFill>
              </a:rPr>
              <a:t>buenas</a:t>
            </a:r>
            <a:r>
              <a:rPr lang="en-US" sz="2400" dirty="0">
                <a:solidFill>
                  <a:schemeClr val="bg1"/>
                </a:solidFill>
              </a:rPr>
              <a:t> </a:t>
            </a:r>
            <a:r>
              <a:rPr lang="en-US" sz="2400" dirty="0" err="1">
                <a:solidFill>
                  <a:schemeClr val="bg1"/>
                </a:solidFill>
              </a:rPr>
              <a:t>prácticas</a:t>
            </a:r>
            <a:r>
              <a:rPr lang="en-US" sz="2400" dirty="0">
                <a:solidFill>
                  <a:schemeClr val="bg1"/>
                </a:solidFill>
              </a:rPr>
              <a:t> </a:t>
            </a:r>
            <a:r>
              <a:rPr lang="en-US" sz="2400" dirty="0" err="1">
                <a:solidFill>
                  <a:schemeClr val="bg1"/>
                </a:solidFill>
              </a:rPr>
              <a:t>asociadas</a:t>
            </a:r>
            <a:r>
              <a:rPr lang="en-US" sz="2400" dirty="0">
                <a:solidFill>
                  <a:schemeClr val="bg1"/>
                </a:solidFill>
              </a:rPr>
              <a:t> al </a:t>
            </a:r>
            <a:r>
              <a:rPr lang="en-US" sz="2400" dirty="0" err="1">
                <a:solidFill>
                  <a:schemeClr val="bg1"/>
                </a:solidFill>
              </a:rPr>
              <a:t>nombre</a:t>
            </a:r>
            <a:r>
              <a:rPr lang="en-US" sz="2400" dirty="0">
                <a:solidFill>
                  <a:schemeClr val="bg1"/>
                </a:solidFill>
              </a:rPr>
              <a:t> de las variables </a:t>
            </a:r>
            <a:r>
              <a:rPr lang="en-US" sz="2400" dirty="0" err="1">
                <a:solidFill>
                  <a:schemeClr val="bg1"/>
                </a:solidFill>
              </a:rPr>
              <a:t>creadas</a:t>
            </a:r>
            <a:r>
              <a:rPr lang="en-US" sz="2400" dirty="0">
                <a:solidFill>
                  <a:schemeClr val="bg1"/>
                </a:solidFill>
              </a:rPr>
              <a:t> en Python. Las </a:t>
            </a:r>
            <a:r>
              <a:rPr lang="en-US" sz="2400" dirty="0" err="1">
                <a:solidFill>
                  <a:schemeClr val="bg1"/>
                </a:solidFill>
              </a:rPr>
              <a:t>mismas</a:t>
            </a:r>
            <a:r>
              <a:rPr lang="en-US" sz="2400" dirty="0">
                <a:solidFill>
                  <a:schemeClr val="bg1"/>
                </a:solidFill>
              </a:rPr>
              <a:t> </a:t>
            </a:r>
            <a:r>
              <a:rPr lang="en-US" sz="2400" dirty="0" err="1">
                <a:solidFill>
                  <a:schemeClr val="bg1"/>
                </a:solidFill>
              </a:rPr>
              <a:t>tienen</a:t>
            </a:r>
            <a:r>
              <a:rPr lang="en-US" sz="2400" dirty="0">
                <a:solidFill>
                  <a:schemeClr val="bg1"/>
                </a:solidFill>
              </a:rPr>
              <a:t> la </a:t>
            </a:r>
            <a:r>
              <a:rPr lang="en-US" sz="2400" dirty="0" err="1">
                <a:solidFill>
                  <a:schemeClr val="bg1"/>
                </a:solidFill>
              </a:rPr>
              <a:t>intención</a:t>
            </a:r>
            <a:r>
              <a:rPr lang="en-US" sz="2400" dirty="0">
                <a:solidFill>
                  <a:schemeClr val="bg1"/>
                </a:solidFill>
              </a:rPr>
              <a:t> de </a:t>
            </a:r>
            <a:r>
              <a:rPr lang="en-US" sz="2400" dirty="0" err="1">
                <a:solidFill>
                  <a:schemeClr val="bg1"/>
                </a:solidFill>
              </a:rPr>
              <a:t>facilitar</a:t>
            </a:r>
            <a:r>
              <a:rPr lang="en-US" sz="2400" dirty="0">
                <a:solidFill>
                  <a:schemeClr val="bg1"/>
                </a:solidFill>
              </a:rPr>
              <a:t> la </a:t>
            </a:r>
            <a:r>
              <a:rPr lang="en-US" sz="2400" dirty="0" err="1">
                <a:solidFill>
                  <a:schemeClr val="bg1"/>
                </a:solidFill>
              </a:rPr>
              <a:t>interpretabilidad</a:t>
            </a:r>
            <a:r>
              <a:rPr lang="en-US" sz="2400" dirty="0">
                <a:solidFill>
                  <a:schemeClr val="bg1"/>
                </a:solidFill>
              </a:rPr>
              <a:t> y </a:t>
            </a:r>
            <a:r>
              <a:rPr lang="en-US" sz="2400" dirty="0" err="1">
                <a:solidFill>
                  <a:schemeClr val="bg1"/>
                </a:solidFill>
              </a:rPr>
              <a:t>mantenimiento</a:t>
            </a:r>
            <a:r>
              <a:rPr lang="en-US" sz="2400" dirty="0">
                <a:solidFill>
                  <a:schemeClr val="bg1"/>
                </a:solidFill>
              </a:rPr>
              <a:t> del </a:t>
            </a:r>
            <a:r>
              <a:rPr lang="en-US" sz="2400" dirty="0" err="1">
                <a:solidFill>
                  <a:schemeClr val="bg1"/>
                </a:solidFill>
              </a:rPr>
              <a:t>código</a:t>
            </a:r>
            <a:r>
              <a:rPr lang="en-US" sz="2400" dirty="0">
                <a:solidFill>
                  <a:schemeClr val="bg1"/>
                </a:solidFill>
              </a:rPr>
              <a:t> </a:t>
            </a:r>
            <a:r>
              <a:rPr lang="en-US" sz="2400" dirty="0" err="1">
                <a:solidFill>
                  <a:schemeClr val="bg1"/>
                </a:solidFill>
              </a:rPr>
              <a:t>creado</a:t>
            </a:r>
            <a:r>
              <a:rPr lang="en-US" sz="2400" dirty="0">
                <a:solidFill>
                  <a:schemeClr val="bg1"/>
                </a:solidFill>
              </a:rPr>
              <a:t>.  </a:t>
            </a:r>
          </a:p>
          <a:p>
            <a:pPr>
              <a:lnSpc>
                <a:spcPct val="90000"/>
              </a:lnSpc>
              <a:spcAft>
                <a:spcPts val="600"/>
              </a:spcAft>
            </a:pPr>
            <a:r>
              <a:rPr lang="en-US" sz="2400" i="1" dirty="0">
                <a:solidFill>
                  <a:schemeClr val="bg1"/>
                </a:solidFill>
              </a:rPr>
              <a:t> </a:t>
            </a:r>
          </a:p>
        </p:txBody>
      </p:sp>
    </p:spTree>
    <p:extLst>
      <p:ext uri="{BB962C8B-B14F-4D97-AF65-F5344CB8AC3E}">
        <p14:creationId xmlns:p14="http://schemas.microsoft.com/office/powerpoint/2010/main" val="860148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Open Quotation Mark">
            <a:extLst>
              <a:ext uri="{FF2B5EF4-FFF2-40B4-BE49-F238E27FC236}">
                <a16:creationId xmlns:a16="http://schemas.microsoft.com/office/drawing/2014/main" id="{0AB7B008-C859-5AD8-1D4A-A39DEE9900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5" name="CuadroTexto 4">
            <a:extLst>
              <a:ext uri="{FF2B5EF4-FFF2-40B4-BE49-F238E27FC236}">
                <a16:creationId xmlns:a16="http://schemas.microsoft.com/office/drawing/2014/main" id="{36E74193-4E65-ADA1-70AD-E848C5FFDD9E}"/>
              </a:ext>
            </a:extLst>
          </p:cNvPr>
          <p:cNvSpPr txBox="1"/>
          <p:nvPr/>
        </p:nvSpPr>
        <p:spPr>
          <a:xfrm>
            <a:off x="4104622" y="1928155"/>
            <a:ext cx="7612696" cy="18390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dirty="0" err="1">
                <a:effectLst/>
              </a:rPr>
              <a:t>Declara</a:t>
            </a:r>
            <a:r>
              <a:rPr lang="en-US" b="0" i="0" dirty="0">
                <a:effectLst/>
              </a:rPr>
              <a:t> una variable </a:t>
            </a:r>
            <a:r>
              <a:rPr lang="en-US" b="0" i="0" dirty="0" err="1">
                <a:effectLst/>
              </a:rPr>
              <a:t>numérica</a:t>
            </a:r>
            <a:r>
              <a:rPr lang="en-US" b="0" i="0" dirty="0">
                <a:effectLst/>
              </a:rPr>
              <a:t> </a:t>
            </a:r>
            <a:r>
              <a:rPr lang="en-US" b="0" i="0" dirty="0" err="1">
                <a:effectLst/>
              </a:rPr>
              <a:t>llamada</a:t>
            </a:r>
            <a:r>
              <a:rPr lang="en-US" b="0" i="0" dirty="0">
                <a:effectLst/>
              </a:rPr>
              <a:t> </a:t>
            </a:r>
            <a:r>
              <a:rPr lang="en-US" b="1" i="0" dirty="0" err="1">
                <a:effectLst/>
              </a:rPr>
              <a:t>num_entero</a:t>
            </a:r>
            <a:r>
              <a:rPr lang="en-US" b="1" i="0" dirty="0">
                <a:effectLst/>
              </a:rPr>
              <a:t> </a:t>
            </a:r>
            <a:r>
              <a:rPr lang="en-US" b="0" i="0" dirty="0">
                <a:effectLst/>
              </a:rPr>
              <a:t>que </a:t>
            </a:r>
            <a:r>
              <a:rPr lang="en-US" b="0" i="0" dirty="0" err="1">
                <a:effectLst/>
              </a:rPr>
              <a:t>contenga</a:t>
            </a:r>
            <a:r>
              <a:rPr lang="en-US" b="0" i="0" dirty="0">
                <a:effectLst/>
              </a:rPr>
              <a:t> un valor de </a:t>
            </a:r>
            <a:r>
              <a:rPr lang="en-US" b="0" i="0" dirty="0" err="1">
                <a:effectLst/>
              </a:rPr>
              <a:t>tipo</a:t>
            </a:r>
            <a:r>
              <a:rPr lang="en-US" b="0" i="0" dirty="0">
                <a:effectLst/>
              </a:rPr>
              <a:t> </a:t>
            </a:r>
            <a:r>
              <a:rPr lang="en-US" b="1" i="0" dirty="0">
                <a:effectLst/>
              </a:rPr>
              <a:t>integer </a:t>
            </a:r>
            <a:r>
              <a:rPr lang="en-US" b="0" i="0" dirty="0">
                <a:effectLst/>
              </a:rPr>
              <a:t>de </a:t>
            </a:r>
            <a:r>
              <a:rPr lang="en-US" b="0" i="0" dirty="0" err="1">
                <a:effectLst/>
              </a:rPr>
              <a:t>tu</a:t>
            </a:r>
            <a:r>
              <a:rPr lang="en-US" b="0" i="0" dirty="0">
                <a:effectLst/>
              </a:rPr>
              <a:t> </a:t>
            </a:r>
            <a:r>
              <a:rPr lang="en-US" b="0" i="0" dirty="0" err="1">
                <a:effectLst/>
              </a:rPr>
              <a:t>elección</a:t>
            </a:r>
            <a:r>
              <a:rPr lang="en-US" b="0" i="0" dirty="0">
                <a:effectLst/>
              </a:rPr>
              <a:t>.</a:t>
            </a:r>
          </a:p>
          <a:p>
            <a:pPr indent="-228600">
              <a:lnSpc>
                <a:spcPct val="90000"/>
              </a:lnSpc>
              <a:spcAft>
                <a:spcPts val="600"/>
              </a:spcAft>
              <a:buFont typeface="Arial" panose="020B0604020202020204" pitchFamily="34" charset="0"/>
              <a:buChar char="•"/>
            </a:pPr>
            <a:r>
              <a:rPr lang="en-US" b="1" i="0" dirty="0" err="1">
                <a:effectLst/>
              </a:rPr>
              <a:t>Imprime</a:t>
            </a:r>
            <a:r>
              <a:rPr lang="en-US" b="1" i="0" dirty="0">
                <a:effectLst/>
              </a:rPr>
              <a:t> </a:t>
            </a:r>
            <a:r>
              <a:rPr lang="en-US" b="0" i="0" dirty="0" err="1">
                <a:effectLst/>
              </a:rPr>
              <a:t>el</a:t>
            </a:r>
            <a:r>
              <a:rPr lang="en-US" b="0" i="0" dirty="0">
                <a:effectLst/>
              </a:rPr>
              <a:t> </a:t>
            </a:r>
            <a:r>
              <a:rPr lang="en-US" b="1" i="1" dirty="0" err="1">
                <a:effectLst/>
              </a:rPr>
              <a:t>tipo</a:t>
            </a:r>
            <a:r>
              <a:rPr lang="en-US" b="1" i="1" dirty="0">
                <a:effectLst/>
              </a:rPr>
              <a:t> de </a:t>
            </a:r>
            <a:r>
              <a:rPr lang="en-US" b="1" i="1" dirty="0" err="1">
                <a:effectLst/>
              </a:rPr>
              <a:t>dato</a:t>
            </a:r>
            <a:r>
              <a:rPr lang="en-US" b="0" i="0" dirty="0">
                <a:effectLst/>
              </a:rPr>
              <a:t> de </a:t>
            </a:r>
            <a:r>
              <a:rPr lang="en-US" b="0" i="0" dirty="0" err="1">
                <a:effectLst/>
              </a:rPr>
              <a:t>dicha</a:t>
            </a:r>
            <a:r>
              <a:rPr lang="en-US" b="0" i="0" dirty="0">
                <a:effectLst/>
              </a:rPr>
              <a:t> variable.</a:t>
            </a:r>
          </a:p>
        </p:txBody>
      </p:sp>
      <p:sp>
        <p:nvSpPr>
          <p:cNvPr id="2" name="Marcador de pie de página 1">
            <a:extLst>
              <a:ext uri="{FF2B5EF4-FFF2-40B4-BE49-F238E27FC236}">
                <a16:creationId xmlns:a16="http://schemas.microsoft.com/office/drawing/2014/main" id="{F13E8283-7642-F423-34FF-4923AF340DA5}"/>
              </a:ext>
            </a:extLst>
          </p:cNvPr>
          <p:cNvSpPr>
            <a:spLocks noGrp="1"/>
          </p:cNvSpPr>
          <p:nvPr>
            <p:ph type="ftr" sz="quarter" idx="11"/>
          </p:nvPr>
        </p:nvSpPr>
        <p:spPr>
          <a:xfrm>
            <a:off x="4064000" y="6356350"/>
            <a:ext cx="4089400"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Arabots Robotics</a:t>
            </a:r>
          </a:p>
        </p:txBody>
      </p:sp>
      <p:sp>
        <p:nvSpPr>
          <p:cNvPr id="3" name="Marcador de número de diapositiva 2">
            <a:extLst>
              <a:ext uri="{FF2B5EF4-FFF2-40B4-BE49-F238E27FC236}">
                <a16:creationId xmlns:a16="http://schemas.microsoft.com/office/drawing/2014/main" id="{D72B3E5A-C0FC-6F67-B321-1E59FA4F32C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EA4A3B0-B5DF-4E2B-B48F-E4B7B7872040}" type="slidenum">
              <a:rPr lang="en-US" smtClean="0"/>
              <a:pPr>
                <a:spcAft>
                  <a:spcPts val="600"/>
                </a:spcAft>
              </a:pPr>
              <a:t>17</a:t>
            </a:fld>
            <a:endParaRPr lang="en-US"/>
          </a:p>
        </p:txBody>
      </p:sp>
      <p:sp>
        <p:nvSpPr>
          <p:cNvPr id="7" name="CuadroTexto 6">
            <a:extLst>
              <a:ext uri="{FF2B5EF4-FFF2-40B4-BE49-F238E27FC236}">
                <a16:creationId xmlns:a16="http://schemas.microsoft.com/office/drawing/2014/main" id="{631710DF-BE46-2565-94FE-5773D3C69F14}"/>
              </a:ext>
            </a:extLst>
          </p:cNvPr>
          <p:cNvSpPr txBox="1"/>
          <p:nvPr/>
        </p:nvSpPr>
        <p:spPr>
          <a:xfrm>
            <a:off x="4064000" y="562756"/>
            <a:ext cx="7653318" cy="1000274"/>
          </a:xfrm>
          <a:prstGeom prst="rect">
            <a:avLst/>
          </a:prstGeom>
          <a:noFill/>
        </p:spPr>
        <p:txBody>
          <a:bodyPr wrap="square">
            <a:spAutoFit/>
          </a:bodyPr>
          <a:lstStyle/>
          <a:p>
            <a:pPr algn="l">
              <a:spcAft>
                <a:spcPts val="600"/>
              </a:spcAft>
            </a:pPr>
            <a:r>
              <a:rPr lang="es-MX" b="0" i="0" dirty="0">
                <a:solidFill>
                  <a:srgbClr val="1C1D1F"/>
                </a:solidFill>
                <a:effectLst/>
                <a:latin typeface="udemy sans"/>
              </a:rPr>
              <a:t>Declara una variable numérica llamada </a:t>
            </a:r>
            <a:r>
              <a:rPr lang="es-MX" b="1" i="0" dirty="0" err="1">
                <a:solidFill>
                  <a:srgbClr val="1C1D1F"/>
                </a:solidFill>
                <a:effectLst/>
                <a:latin typeface="udemy sans"/>
              </a:rPr>
              <a:t>num_decimal</a:t>
            </a:r>
            <a:r>
              <a:rPr lang="es-MX" b="1" i="0" dirty="0">
                <a:solidFill>
                  <a:srgbClr val="1C1D1F"/>
                </a:solidFill>
                <a:effectLst/>
                <a:latin typeface="udemy sans"/>
              </a:rPr>
              <a:t> </a:t>
            </a:r>
            <a:r>
              <a:rPr lang="es-MX" b="0" i="0" dirty="0">
                <a:solidFill>
                  <a:srgbClr val="1C1D1F"/>
                </a:solidFill>
                <a:effectLst/>
                <a:latin typeface="udemy sans"/>
              </a:rPr>
              <a:t>que contenga un valor de tipo </a:t>
            </a:r>
            <a:r>
              <a:rPr lang="es-MX" b="1" i="0" dirty="0" err="1">
                <a:solidFill>
                  <a:srgbClr val="1C1D1F"/>
                </a:solidFill>
                <a:effectLst/>
                <a:latin typeface="udemy sans"/>
              </a:rPr>
              <a:t>float</a:t>
            </a:r>
            <a:r>
              <a:rPr lang="es-MX" b="1" i="0" dirty="0">
                <a:solidFill>
                  <a:srgbClr val="1C1D1F"/>
                </a:solidFill>
                <a:effectLst/>
                <a:latin typeface="udemy sans"/>
              </a:rPr>
              <a:t> </a:t>
            </a:r>
            <a:r>
              <a:rPr lang="es-MX" b="0" i="0" dirty="0">
                <a:solidFill>
                  <a:srgbClr val="1C1D1F"/>
                </a:solidFill>
                <a:effectLst/>
                <a:latin typeface="udemy sans"/>
              </a:rPr>
              <a:t>de tu elección.</a:t>
            </a:r>
          </a:p>
          <a:p>
            <a:pPr algn="l">
              <a:spcAft>
                <a:spcPts val="600"/>
              </a:spcAft>
            </a:pPr>
            <a:r>
              <a:rPr lang="es-MX" b="1" i="0" dirty="0">
                <a:solidFill>
                  <a:srgbClr val="1C1D1F"/>
                </a:solidFill>
                <a:effectLst/>
                <a:latin typeface="udemy sans"/>
              </a:rPr>
              <a:t>Imprime </a:t>
            </a:r>
            <a:r>
              <a:rPr lang="es-MX" b="0" i="0" dirty="0">
                <a:solidFill>
                  <a:srgbClr val="1C1D1F"/>
                </a:solidFill>
                <a:effectLst/>
                <a:latin typeface="udemy sans"/>
              </a:rPr>
              <a:t>el </a:t>
            </a:r>
            <a:r>
              <a:rPr lang="es-MX" b="1" i="1" dirty="0">
                <a:solidFill>
                  <a:srgbClr val="1C1D1F"/>
                </a:solidFill>
                <a:effectLst/>
                <a:latin typeface="udemy sans"/>
              </a:rPr>
              <a:t>tipo de dato</a:t>
            </a:r>
            <a:r>
              <a:rPr lang="es-MX" b="0" i="0" dirty="0">
                <a:solidFill>
                  <a:srgbClr val="1C1D1F"/>
                </a:solidFill>
                <a:effectLst/>
                <a:latin typeface="udemy sans"/>
              </a:rPr>
              <a:t> de dicha variable.</a:t>
            </a:r>
          </a:p>
        </p:txBody>
      </p:sp>
      <p:sp>
        <p:nvSpPr>
          <p:cNvPr id="11" name="CuadroTexto 10">
            <a:extLst>
              <a:ext uri="{FF2B5EF4-FFF2-40B4-BE49-F238E27FC236}">
                <a16:creationId xmlns:a16="http://schemas.microsoft.com/office/drawing/2014/main" id="{A1213C33-87C8-384B-9ADF-18BA3C96BBD9}"/>
              </a:ext>
            </a:extLst>
          </p:cNvPr>
          <p:cNvSpPr txBox="1"/>
          <p:nvPr/>
        </p:nvSpPr>
        <p:spPr>
          <a:xfrm>
            <a:off x="4104621" y="4017248"/>
            <a:ext cx="7612695" cy="2339102"/>
          </a:xfrm>
          <a:prstGeom prst="rect">
            <a:avLst/>
          </a:prstGeom>
          <a:noFill/>
        </p:spPr>
        <p:txBody>
          <a:bodyPr wrap="square">
            <a:spAutoFit/>
          </a:bodyPr>
          <a:lstStyle/>
          <a:p>
            <a:pPr algn="l">
              <a:spcAft>
                <a:spcPts val="600"/>
              </a:spcAft>
            </a:pPr>
            <a:r>
              <a:rPr lang="es-MX" b="0" i="0" dirty="0">
                <a:solidFill>
                  <a:srgbClr val="1C1D1F"/>
                </a:solidFill>
                <a:effectLst/>
                <a:latin typeface="udemy sans"/>
              </a:rPr>
              <a:t>¿De qué tipo es el resultado de la suma de 7.5 + 2.5? Genera el código para verificarlo.</a:t>
            </a:r>
          </a:p>
          <a:p>
            <a:pPr algn="l">
              <a:spcAft>
                <a:spcPts val="600"/>
              </a:spcAft>
            </a:pPr>
            <a:r>
              <a:rPr lang="es-MX" b="0" i="0" dirty="0">
                <a:solidFill>
                  <a:srgbClr val="1C1D1F"/>
                </a:solidFill>
                <a:effectLst/>
                <a:latin typeface="udemy sans"/>
              </a:rPr>
              <a:t>Para ello, crea dos variables:</a:t>
            </a:r>
          </a:p>
          <a:p>
            <a:pPr algn="l">
              <a:spcAft>
                <a:spcPts val="600"/>
              </a:spcAft>
              <a:buFont typeface="+mj-lt"/>
              <a:buAutoNum type="arabicPeriod"/>
            </a:pPr>
            <a:r>
              <a:rPr lang="es-MX" b="0" i="0" dirty="0">
                <a:solidFill>
                  <a:srgbClr val="1C1D1F"/>
                </a:solidFill>
                <a:effectLst/>
                <a:latin typeface="udemy sans"/>
              </a:rPr>
              <a:t>num1 = 7.5</a:t>
            </a:r>
          </a:p>
          <a:p>
            <a:pPr algn="l">
              <a:spcAft>
                <a:spcPts val="600"/>
              </a:spcAft>
              <a:buFont typeface="+mj-lt"/>
              <a:buAutoNum type="arabicPeriod"/>
            </a:pPr>
            <a:r>
              <a:rPr lang="es-MX" b="0" i="0" dirty="0">
                <a:solidFill>
                  <a:srgbClr val="1C1D1F"/>
                </a:solidFill>
                <a:effectLst/>
                <a:latin typeface="udemy sans"/>
              </a:rPr>
              <a:t>num2 = 2.5</a:t>
            </a:r>
          </a:p>
          <a:p>
            <a:pPr algn="l">
              <a:spcAft>
                <a:spcPts val="600"/>
              </a:spcAft>
            </a:pPr>
            <a:r>
              <a:rPr lang="es-MX" b="0" i="0" dirty="0">
                <a:solidFill>
                  <a:srgbClr val="1C1D1F"/>
                </a:solidFill>
                <a:effectLst/>
                <a:latin typeface="udemy sans"/>
              </a:rPr>
              <a:t>A continuación, </a:t>
            </a:r>
            <a:r>
              <a:rPr lang="es-MX" b="1" i="0" dirty="0">
                <a:solidFill>
                  <a:srgbClr val="1C1D1F"/>
                </a:solidFill>
                <a:effectLst/>
                <a:latin typeface="udemy sans"/>
              </a:rPr>
              <a:t>muestra en pantalla el tipo de dato que resulta</a:t>
            </a:r>
            <a:r>
              <a:rPr lang="es-MX" b="0" i="0" dirty="0">
                <a:solidFill>
                  <a:srgbClr val="1C1D1F"/>
                </a:solidFill>
                <a:effectLst/>
                <a:latin typeface="udemy sans"/>
              </a:rPr>
              <a:t> </a:t>
            </a:r>
            <a:r>
              <a:rPr lang="es-MX" b="1" i="0" dirty="0">
                <a:solidFill>
                  <a:srgbClr val="1C1D1F"/>
                </a:solidFill>
                <a:effectLst/>
                <a:latin typeface="udemy sans"/>
              </a:rPr>
              <a:t>de la suma de ambos números.</a:t>
            </a:r>
            <a:endParaRPr lang="es-MX" b="0" i="0" dirty="0">
              <a:solidFill>
                <a:srgbClr val="1C1D1F"/>
              </a:solidFill>
              <a:effectLst/>
              <a:latin typeface="udemy sans"/>
            </a:endParaRPr>
          </a:p>
        </p:txBody>
      </p:sp>
      <p:sp>
        <p:nvSpPr>
          <p:cNvPr id="13" name="CuadroTexto 12">
            <a:extLst>
              <a:ext uri="{FF2B5EF4-FFF2-40B4-BE49-F238E27FC236}">
                <a16:creationId xmlns:a16="http://schemas.microsoft.com/office/drawing/2014/main" id="{B884E1E3-36CA-50E8-430F-6BA513242CD0}"/>
              </a:ext>
            </a:extLst>
          </p:cNvPr>
          <p:cNvSpPr txBox="1"/>
          <p:nvPr/>
        </p:nvSpPr>
        <p:spPr>
          <a:xfrm>
            <a:off x="193611" y="3016220"/>
            <a:ext cx="3119202" cy="369332"/>
          </a:xfrm>
          <a:prstGeom prst="rect">
            <a:avLst/>
          </a:prstGeom>
          <a:noFill/>
        </p:spPr>
        <p:txBody>
          <a:bodyPr wrap="square">
            <a:spAutoFit/>
          </a:bodyPr>
          <a:lstStyle/>
          <a:p>
            <a:pPr>
              <a:spcAft>
                <a:spcPts val="600"/>
              </a:spcAft>
            </a:pPr>
            <a:r>
              <a:rPr lang="es-MX" b="1" i="0" dirty="0">
                <a:solidFill>
                  <a:srgbClr val="1C1D1F"/>
                </a:solidFill>
                <a:effectLst/>
                <a:latin typeface="udemy sans"/>
              </a:rPr>
              <a:t>Tipos de Datos Numéricos</a:t>
            </a:r>
            <a:endParaRPr lang="es-MX"/>
          </a:p>
        </p:txBody>
      </p:sp>
    </p:spTree>
    <p:extLst>
      <p:ext uri="{BB962C8B-B14F-4D97-AF65-F5344CB8AC3E}">
        <p14:creationId xmlns:p14="http://schemas.microsoft.com/office/powerpoint/2010/main" val="236167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1518DE10-F9C3-9355-4615-FDC26D2FD21B}"/>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1CD184C9-B176-B139-0E59-5FFA4954FCB6}"/>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i="1" dirty="0"/>
              <a:t>int(var)     &gt;&lt; &lt;class ‘float’ &lt; </a:t>
            </a:r>
            <a:r>
              <a:rPr lang="en-US" sz="2000" dirty="0"/>
              <a:t>-  </a:t>
            </a:r>
            <a:r>
              <a:rPr lang="en-US" sz="2000" dirty="0" err="1"/>
              <a:t>Convierte</a:t>
            </a:r>
            <a:r>
              <a:rPr lang="en-US" sz="2000" dirty="0"/>
              <a:t> </a:t>
            </a:r>
            <a:r>
              <a:rPr lang="en-US" sz="2000" dirty="0" err="1"/>
              <a:t>el</a:t>
            </a:r>
            <a:r>
              <a:rPr lang="en-US" sz="2000" dirty="0"/>
              <a:t> </a:t>
            </a:r>
            <a:r>
              <a:rPr lang="en-US" sz="2000" dirty="0" err="1"/>
              <a:t>dato</a:t>
            </a:r>
            <a:r>
              <a:rPr lang="en-US" sz="2000" dirty="0"/>
              <a:t> en integer</a:t>
            </a:r>
          </a:p>
          <a:p>
            <a:pPr indent="-228600">
              <a:lnSpc>
                <a:spcPct val="90000"/>
              </a:lnSpc>
              <a:spcAft>
                <a:spcPts val="600"/>
              </a:spcAft>
              <a:buFont typeface="Arial" panose="020B0604020202020204" pitchFamily="34" charset="0"/>
              <a:buChar char="•"/>
            </a:pPr>
            <a:r>
              <a:rPr lang="en-US" sz="2000" i="1" dirty="0"/>
              <a:t>float(var) &gt;&gt; &lt; class ‘float</a:t>
            </a:r>
            <a:r>
              <a:rPr lang="en-US" sz="2000" dirty="0"/>
              <a:t>’ &lt; -  </a:t>
            </a:r>
            <a:r>
              <a:rPr lang="en-US" sz="2000" dirty="0" err="1"/>
              <a:t>Convierte</a:t>
            </a:r>
            <a:r>
              <a:rPr lang="en-US" sz="2000" dirty="0"/>
              <a:t> </a:t>
            </a:r>
            <a:r>
              <a:rPr lang="en-US" sz="2000" dirty="0" err="1"/>
              <a:t>el</a:t>
            </a:r>
            <a:r>
              <a:rPr lang="en-US" sz="2000" dirty="0"/>
              <a:t> </a:t>
            </a:r>
            <a:r>
              <a:rPr lang="en-US" sz="2000" dirty="0" err="1"/>
              <a:t>dato</a:t>
            </a:r>
            <a:r>
              <a:rPr lang="en-US" sz="2000" dirty="0"/>
              <a:t> en float</a:t>
            </a:r>
          </a:p>
        </p:txBody>
      </p:sp>
      <p:sp>
        <p:nvSpPr>
          <p:cNvPr id="3" name="Marcador de número de diapositiva 2">
            <a:extLst>
              <a:ext uri="{FF2B5EF4-FFF2-40B4-BE49-F238E27FC236}">
                <a16:creationId xmlns:a16="http://schemas.microsoft.com/office/drawing/2014/main" id="{FE085543-AFFC-E6DE-D81E-E4234CE55BA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18</a:t>
            </a:fld>
            <a:endParaRPr lang="en-US" sz="1100">
              <a:solidFill>
                <a:schemeClr val="tx1">
                  <a:lumMod val="50000"/>
                  <a:lumOff val="50000"/>
                </a:schemeClr>
              </a:solidFill>
            </a:endParaRPr>
          </a:p>
        </p:txBody>
      </p:sp>
      <p:sp>
        <p:nvSpPr>
          <p:cNvPr id="7" name="CuadroTexto 6">
            <a:extLst>
              <a:ext uri="{FF2B5EF4-FFF2-40B4-BE49-F238E27FC236}">
                <a16:creationId xmlns:a16="http://schemas.microsoft.com/office/drawing/2014/main" id="{CD21337F-41CB-61F5-F5AB-F7A8C47E61ED}"/>
              </a:ext>
            </a:extLst>
          </p:cNvPr>
          <p:cNvSpPr txBox="1"/>
          <p:nvPr/>
        </p:nvSpPr>
        <p:spPr>
          <a:xfrm>
            <a:off x="294640" y="1527294"/>
            <a:ext cx="3373120" cy="2816156"/>
          </a:xfrm>
          <a:prstGeom prst="rect">
            <a:avLst/>
          </a:prstGeom>
          <a:noFill/>
        </p:spPr>
        <p:txBody>
          <a:bodyPr wrap="square">
            <a:spAutoFit/>
          </a:bodyPr>
          <a:lstStyle/>
          <a:p>
            <a:pPr>
              <a:spcAft>
                <a:spcPts val="600"/>
              </a:spcAft>
            </a:pPr>
            <a:r>
              <a:rPr lang="es-MX" i="1" dirty="0">
                <a:solidFill>
                  <a:schemeClr val="bg1"/>
                </a:solidFill>
              </a:rPr>
              <a:t>Conversiones</a:t>
            </a:r>
          </a:p>
          <a:p>
            <a:pPr>
              <a:spcAft>
                <a:spcPts val="600"/>
              </a:spcAft>
            </a:pPr>
            <a:endParaRPr lang="es-MX" i="1" dirty="0">
              <a:solidFill>
                <a:schemeClr val="bg1"/>
              </a:solidFill>
            </a:endParaRPr>
          </a:p>
          <a:p>
            <a:pPr>
              <a:spcAft>
                <a:spcPts val="600"/>
              </a:spcAft>
            </a:pPr>
            <a:r>
              <a:rPr lang="es-MX" dirty="0">
                <a:solidFill>
                  <a:schemeClr val="bg1"/>
                </a:solidFill>
              </a:rPr>
              <a:t>Python realiza conversiones implícitas de tipos de datos automáticamente para operar con valores numéricos. En otros casos, necesitaremos generar una conversión de manera explícita.</a:t>
            </a:r>
          </a:p>
          <a:p>
            <a:pPr>
              <a:spcAft>
                <a:spcPts val="600"/>
              </a:spcAft>
            </a:pPr>
            <a:endParaRPr lang="es-MX" i="1" dirty="0">
              <a:solidFill>
                <a:schemeClr val="bg1"/>
              </a:solidFill>
            </a:endParaRPr>
          </a:p>
        </p:txBody>
      </p:sp>
    </p:spTree>
    <p:extLst>
      <p:ext uri="{BB962C8B-B14F-4D97-AF65-F5344CB8AC3E}">
        <p14:creationId xmlns:p14="http://schemas.microsoft.com/office/powerpoint/2010/main" val="3730756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8B47EC-880C-488C-A09F-1082C7675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0"/>
            <a:ext cx="121928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7">
            <a:extLst>
              <a:ext uri="{FF2B5EF4-FFF2-40B4-BE49-F238E27FC236}">
                <a16:creationId xmlns:a16="http://schemas.microsoft.com/office/drawing/2014/main" id="{44BF5144-F7BD-4540-9CFD-700A8426D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1466224"/>
            <a:ext cx="5439902" cy="3925553"/>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AB2D4F45-96AC-6C63-ED9E-ECB0701704DB}"/>
              </a:ext>
            </a:extLst>
          </p:cNvPr>
          <p:cNvSpPr>
            <a:spLocks noGrp="1"/>
          </p:cNvSpPr>
          <p:nvPr>
            <p:ph type="title"/>
          </p:nvPr>
        </p:nvSpPr>
        <p:spPr>
          <a:xfrm>
            <a:off x="483782" y="1950856"/>
            <a:ext cx="3261741" cy="2956289"/>
          </a:xfrm>
        </p:spPr>
        <p:txBody>
          <a:bodyPr vert="horz" lIns="91440" tIns="45720" rIns="91440" bIns="45720" rtlCol="0" anchor="ctr">
            <a:normAutofit/>
          </a:bodyPr>
          <a:lstStyle/>
          <a:p>
            <a:r>
              <a:rPr lang="en-US" sz="4000" kern="1200" dirty="0" err="1">
                <a:solidFill>
                  <a:srgbClr val="FFFFFF"/>
                </a:solidFill>
                <a:latin typeface="+mj-lt"/>
                <a:ea typeface="+mj-ea"/>
                <a:cs typeface="+mj-cs"/>
              </a:rPr>
              <a:t>Ejercicios</a:t>
            </a:r>
            <a:r>
              <a:rPr lang="en-US" sz="4000" kern="1200" dirty="0">
                <a:solidFill>
                  <a:srgbClr val="FFFFFF"/>
                </a:solidFill>
                <a:latin typeface="+mj-lt"/>
                <a:ea typeface="+mj-ea"/>
                <a:cs typeface="+mj-cs"/>
              </a:rPr>
              <a:t> Variables</a:t>
            </a:r>
          </a:p>
        </p:txBody>
      </p:sp>
      <p:sp>
        <p:nvSpPr>
          <p:cNvPr id="2" name="Marcador de pie de página 1">
            <a:extLst>
              <a:ext uri="{FF2B5EF4-FFF2-40B4-BE49-F238E27FC236}">
                <a16:creationId xmlns:a16="http://schemas.microsoft.com/office/drawing/2014/main" id="{445D1E6E-CBA8-166B-0511-CBAA18A5F543}"/>
              </a:ext>
            </a:extLst>
          </p:cNvPr>
          <p:cNvSpPr>
            <a:spLocks noGrp="1"/>
          </p:cNvSpPr>
          <p:nvPr>
            <p:ph type="ftr" sz="quarter" idx="11"/>
          </p:nvPr>
        </p:nvSpPr>
        <p:spPr>
          <a:xfrm>
            <a:off x="642617" y="6356350"/>
            <a:ext cx="6596383" cy="365125"/>
          </a:xfrm>
        </p:spPr>
        <p:txBody>
          <a:bodyPr vert="horz" lIns="91440" tIns="45720" rIns="91440" bIns="45720" rtlCol="0" anchor="ctr">
            <a:normAutofit/>
          </a:bodyPr>
          <a:lstStyle/>
          <a:p>
            <a:pPr algn="l">
              <a:spcAft>
                <a:spcPts val="600"/>
              </a:spcAft>
            </a:pPr>
            <a:r>
              <a:rPr lang="en-US" kern="1200">
                <a:solidFill>
                  <a:srgbClr val="000000">
                    <a:alpha val="80000"/>
                  </a:srgbClr>
                </a:solidFill>
                <a:latin typeface="+mn-lt"/>
                <a:ea typeface="+mn-ea"/>
                <a:cs typeface="+mn-cs"/>
              </a:rPr>
              <a:t>Arabots Robotics</a:t>
            </a:r>
          </a:p>
        </p:txBody>
      </p:sp>
      <p:sp>
        <p:nvSpPr>
          <p:cNvPr id="3" name="Marcador de número de diapositiva 2">
            <a:extLst>
              <a:ext uri="{FF2B5EF4-FFF2-40B4-BE49-F238E27FC236}">
                <a16:creationId xmlns:a16="http://schemas.microsoft.com/office/drawing/2014/main" id="{8FA6E8C0-5B55-2BF4-3DC0-020119C581C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EA4A3B0-B5DF-4E2B-B48F-E4B7B7872040}" type="slidenum">
              <a:rPr lang="en-US">
                <a:solidFill>
                  <a:srgbClr val="000000">
                    <a:alpha val="80000"/>
                  </a:srgbClr>
                </a:solidFill>
              </a:rPr>
              <a:pPr>
                <a:spcAft>
                  <a:spcPts val="600"/>
                </a:spcAft>
              </a:pPr>
              <a:t>19</a:t>
            </a:fld>
            <a:endParaRPr lang="en-US">
              <a:solidFill>
                <a:srgbClr val="000000">
                  <a:alpha val="80000"/>
                </a:srgbClr>
              </a:solidFill>
            </a:endParaRPr>
          </a:p>
        </p:txBody>
      </p:sp>
      <p:sp>
        <p:nvSpPr>
          <p:cNvPr id="5" name="Marcador de contenido 2">
            <a:extLst>
              <a:ext uri="{FF2B5EF4-FFF2-40B4-BE49-F238E27FC236}">
                <a16:creationId xmlns:a16="http://schemas.microsoft.com/office/drawing/2014/main" id="{FB568B47-1D03-C848-2732-E8DE57B23EED}"/>
              </a:ext>
            </a:extLst>
          </p:cNvPr>
          <p:cNvSpPr>
            <a:spLocks noGrp="1"/>
          </p:cNvSpPr>
          <p:nvPr>
            <p:ph idx="1"/>
          </p:nvPr>
        </p:nvSpPr>
        <p:spPr>
          <a:xfrm>
            <a:off x="5923684" y="1389147"/>
            <a:ext cx="5493774" cy="976569"/>
          </a:xfrm>
        </p:spPr>
        <p:txBody>
          <a:bodyPr>
            <a:normAutofit/>
          </a:bodyPr>
          <a:lstStyle/>
          <a:p>
            <a:pPr marL="0" indent="0">
              <a:buNone/>
            </a:pPr>
            <a:r>
              <a:rPr lang="es-MX" sz="1800" b="0" i="0" dirty="0">
                <a:solidFill>
                  <a:srgbClr val="1C1D1F"/>
                </a:solidFill>
                <a:effectLst/>
              </a:rPr>
              <a:t>Convierte el valor de num1 en un </a:t>
            </a:r>
            <a:r>
              <a:rPr lang="es-MX" sz="1800" b="0" i="0" dirty="0" err="1">
                <a:solidFill>
                  <a:srgbClr val="1C1D1F"/>
                </a:solidFill>
                <a:effectLst/>
              </a:rPr>
              <a:t>int</a:t>
            </a:r>
            <a:r>
              <a:rPr lang="es-MX" sz="1800" b="0" i="0" dirty="0">
                <a:solidFill>
                  <a:srgbClr val="1C1D1F"/>
                </a:solidFill>
                <a:effectLst/>
              </a:rPr>
              <a:t> e imprime el tipo de dato que resulta:</a:t>
            </a:r>
            <a:endParaRPr lang="es-MX" sz="1800" dirty="0"/>
          </a:p>
        </p:txBody>
      </p:sp>
      <p:sp>
        <p:nvSpPr>
          <p:cNvPr id="6" name="CuadroTexto 5">
            <a:extLst>
              <a:ext uri="{FF2B5EF4-FFF2-40B4-BE49-F238E27FC236}">
                <a16:creationId xmlns:a16="http://schemas.microsoft.com/office/drawing/2014/main" id="{647B65F2-86CB-3545-41AC-5E42E0A8F98C}"/>
              </a:ext>
            </a:extLst>
          </p:cNvPr>
          <p:cNvSpPr txBox="1"/>
          <p:nvPr/>
        </p:nvSpPr>
        <p:spPr>
          <a:xfrm>
            <a:off x="5923684" y="2511609"/>
            <a:ext cx="6096000" cy="646331"/>
          </a:xfrm>
          <a:prstGeom prst="rect">
            <a:avLst/>
          </a:prstGeom>
          <a:noFill/>
        </p:spPr>
        <p:txBody>
          <a:bodyPr wrap="square">
            <a:spAutoFit/>
          </a:bodyPr>
          <a:lstStyle/>
          <a:p>
            <a:r>
              <a:rPr lang="es-MX" b="0" i="0" dirty="0">
                <a:solidFill>
                  <a:srgbClr val="1C1D1F"/>
                </a:solidFill>
                <a:effectLst/>
              </a:rPr>
              <a:t>Convierte el valor de num2 en un </a:t>
            </a:r>
            <a:r>
              <a:rPr lang="es-MX" b="0" i="0" dirty="0" err="1">
                <a:solidFill>
                  <a:srgbClr val="1C1D1F"/>
                </a:solidFill>
                <a:effectLst/>
              </a:rPr>
              <a:t>float</a:t>
            </a:r>
            <a:r>
              <a:rPr lang="es-MX" b="0" i="0" dirty="0">
                <a:solidFill>
                  <a:srgbClr val="1C1D1F"/>
                </a:solidFill>
                <a:effectLst/>
              </a:rPr>
              <a:t> e imprime el tipo de dato que resulta:</a:t>
            </a:r>
            <a:endParaRPr lang="es-MX" dirty="0"/>
          </a:p>
        </p:txBody>
      </p:sp>
      <p:sp>
        <p:nvSpPr>
          <p:cNvPr id="8" name="Rectangle 1">
            <a:extLst>
              <a:ext uri="{FF2B5EF4-FFF2-40B4-BE49-F238E27FC236}">
                <a16:creationId xmlns:a16="http://schemas.microsoft.com/office/drawing/2014/main" id="{93A5B720-2008-719C-F814-3DC210BA3D63}"/>
              </a:ext>
            </a:extLst>
          </p:cNvPr>
          <p:cNvSpPr>
            <a:spLocks noChangeArrowheads="1"/>
          </p:cNvSpPr>
          <p:nvPr/>
        </p:nvSpPr>
        <p:spPr bwMode="auto">
          <a:xfrm>
            <a:off x="5948516" y="4046328"/>
            <a:ext cx="6243484"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mn-lt"/>
              </a:rPr>
              <a:t>Suma los valores de </a:t>
            </a:r>
            <a:r>
              <a:rPr kumimoji="0" lang="es-MX" altLang="es-MX" b="1" i="0" u="none" strike="noStrike" cap="none" normalizeH="0" baseline="0" dirty="0">
                <a:ln>
                  <a:noFill/>
                </a:ln>
                <a:solidFill>
                  <a:srgbClr val="B4690E"/>
                </a:solidFill>
                <a:effectLst/>
                <a:latin typeface="+mn-lt"/>
              </a:rPr>
              <a:t>num1</a:t>
            </a:r>
            <a:r>
              <a:rPr kumimoji="0" lang="es-MX" altLang="es-MX" b="0" i="0" u="none" strike="noStrike" cap="none" normalizeH="0" baseline="0" dirty="0">
                <a:ln>
                  <a:noFill/>
                </a:ln>
                <a:solidFill>
                  <a:srgbClr val="1C1D1F"/>
                </a:solidFill>
                <a:effectLst/>
                <a:latin typeface="+mn-lt"/>
              </a:rPr>
              <a:t> y </a:t>
            </a:r>
            <a:r>
              <a:rPr kumimoji="0" lang="es-MX" altLang="es-MX" b="1" i="0" u="none" strike="noStrike" cap="none" normalizeH="0" baseline="0" dirty="0">
                <a:ln>
                  <a:noFill/>
                </a:ln>
                <a:solidFill>
                  <a:srgbClr val="B4690E"/>
                </a:solidFill>
                <a:effectLst/>
                <a:latin typeface="+mn-lt"/>
              </a:rPr>
              <a:t>num2</a:t>
            </a:r>
            <a:r>
              <a:rPr kumimoji="0" lang="es-MX" altLang="es-MX" b="0" i="0" u="none" strike="noStrike" cap="none" normalizeH="0" baseline="0" dirty="0">
                <a:ln>
                  <a:noFill/>
                </a:ln>
                <a:solidFill>
                  <a:srgbClr val="1C1D1F"/>
                </a:solidFill>
                <a:effectLst/>
                <a:latin typeface="+mn-lt"/>
              </a:rPr>
              <a:t>.</a:t>
            </a:r>
            <a:endParaRPr kumimoji="0" lang="es-MX" altLang="es-MX"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mn-lt"/>
              </a:rPr>
              <a:t>No modifiques el valor de las variables ya declaradas, sino aplica las conversiones necesarias dentro de la función </a:t>
            </a:r>
            <a:r>
              <a:rPr kumimoji="0" lang="es-MX" altLang="es-MX" b="1" i="0" u="none" strike="noStrike" cap="none" normalizeH="0" baseline="0" dirty="0" err="1">
                <a:ln>
                  <a:noFill/>
                </a:ln>
                <a:solidFill>
                  <a:srgbClr val="B4690E"/>
                </a:solidFill>
                <a:effectLst/>
                <a:latin typeface="+mn-lt"/>
              </a:rPr>
              <a:t>print</a:t>
            </a:r>
            <a:r>
              <a:rPr kumimoji="0" lang="es-MX" altLang="es-MX" b="1" i="0" u="none" strike="noStrike" cap="none" normalizeH="0" baseline="0" dirty="0">
                <a:ln>
                  <a:noFill/>
                </a:ln>
                <a:solidFill>
                  <a:srgbClr val="B4690E"/>
                </a:solidFill>
                <a:effectLst/>
                <a:latin typeface="+mn-lt"/>
              </a:rPr>
              <a:t>()</a:t>
            </a:r>
            <a:r>
              <a:rPr kumimoji="0" lang="es-MX" altLang="es-MX" b="0" i="0" u="none" strike="noStrike" cap="none" normalizeH="0" baseline="0" dirty="0">
                <a:ln>
                  <a:noFill/>
                </a:ln>
                <a:solidFill>
                  <a:srgbClr val="1C1D1F"/>
                </a:solidFill>
                <a:effectLst/>
                <a:latin typeface="+mn-lt"/>
              </a:rPr>
              <a:t>.</a:t>
            </a:r>
            <a:endParaRPr kumimoji="0" lang="es-MX" altLang="es-MX"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50458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ítulo 12">
            <a:extLst>
              <a:ext uri="{FF2B5EF4-FFF2-40B4-BE49-F238E27FC236}">
                <a16:creationId xmlns:a16="http://schemas.microsoft.com/office/drawing/2014/main" id="{C7C916BC-4B33-70A9-80C7-5063E64269DE}"/>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2800" kern="1200">
                <a:solidFill>
                  <a:srgbClr val="FFFFFF"/>
                </a:solidFill>
                <a:latin typeface="+mj-lt"/>
                <a:ea typeface="+mj-ea"/>
                <a:cs typeface="+mj-cs"/>
              </a:rPr>
              <a:t>Print()</a:t>
            </a:r>
            <a:br>
              <a:rPr lang="en-US" sz="2800" kern="1200">
                <a:solidFill>
                  <a:srgbClr val="FFFFFF"/>
                </a:solidFill>
                <a:latin typeface="+mj-lt"/>
                <a:ea typeface="+mj-ea"/>
                <a:cs typeface="+mj-cs"/>
              </a:rPr>
            </a:br>
            <a:r>
              <a:rPr lang="en-US" sz="2800" kern="1200">
                <a:solidFill>
                  <a:srgbClr val="FFFFFF"/>
                </a:solidFill>
                <a:latin typeface="+mj-lt"/>
                <a:ea typeface="+mj-ea"/>
                <a:cs typeface="+mj-cs"/>
              </a:rPr>
              <a:t>Declaración que al ejecutarse muestra (o imprime) en pantalla el argumento que se introduce dentro de los paréntesis. </a:t>
            </a:r>
            <a:br>
              <a:rPr lang="en-US" sz="2800" kern="1200">
                <a:solidFill>
                  <a:srgbClr val="FFFFFF"/>
                </a:solidFill>
                <a:latin typeface="+mj-lt"/>
                <a:ea typeface="+mj-ea"/>
                <a:cs typeface="+mj-cs"/>
              </a:rPr>
            </a:br>
            <a:endParaRPr lang="en-US" sz="2800" kern="1200">
              <a:solidFill>
                <a:srgbClr val="FFFFFF"/>
              </a:solidFill>
              <a:latin typeface="+mj-lt"/>
              <a:ea typeface="+mj-ea"/>
              <a:cs typeface="+mj-cs"/>
            </a:endParaRPr>
          </a:p>
        </p:txBody>
      </p:sp>
      <p:sp>
        <p:nvSpPr>
          <p:cNvPr id="9" name="Marcador de pie de página 8">
            <a:extLst>
              <a:ext uri="{FF2B5EF4-FFF2-40B4-BE49-F238E27FC236}">
                <a16:creationId xmlns:a16="http://schemas.microsoft.com/office/drawing/2014/main" id="{81894F45-F901-604F-6D16-95922030EAC8}"/>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12" name="Marcador de contenido 11">
            <a:extLst>
              <a:ext uri="{FF2B5EF4-FFF2-40B4-BE49-F238E27FC236}">
                <a16:creationId xmlns:a16="http://schemas.microsoft.com/office/drawing/2014/main" id="{5E38371F-6FA3-8D50-73EF-85FBD0F3FA32}"/>
              </a:ext>
            </a:extLst>
          </p:cNvPr>
          <p:cNvSpPr>
            <a:spLocks noGrp="1"/>
          </p:cNvSpPr>
          <p:nvPr>
            <p:ph idx="4294967295"/>
          </p:nvPr>
        </p:nvSpPr>
        <p:spPr>
          <a:xfrm>
            <a:off x="6503158" y="649480"/>
            <a:ext cx="4862447" cy="5546047"/>
          </a:xfrm>
        </p:spPr>
        <p:txBody>
          <a:bodyPr vert="horz" lIns="91440" tIns="45720" rIns="91440" bIns="45720" rtlCol="0" anchor="ctr">
            <a:normAutofit/>
          </a:bodyPr>
          <a:lstStyle/>
          <a:p>
            <a:pPr marL="0"/>
            <a:r>
              <a:rPr lang="en-US" sz="2000" i="1"/>
              <a:t>Mostrar texto</a:t>
            </a:r>
          </a:p>
          <a:p>
            <a:pPr marL="457200" lvl="1"/>
            <a:r>
              <a:rPr lang="en-US" sz="2000"/>
              <a:t>Ingresamos entre comillas simples o dobles los caracteres de texto que deben mostrarse en pantalla. </a:t>
            </a:r>
          </a:p>
          <a:p>
            <a:pPr marL="0"/>
            <a:r>
              <a:rPr lang="en-US" sz="2000"/>
              <a:t>print("Hola mundo") </a:t>
            </a:r>
          </a:p>
          <a:p>
            <a:pPr marL="0"/>
            <a:r>
              <a:rPr lang="en-US" sz="2000"/>
              <a:t>&gt;&gt; Hola mundo</a:t>
            </a:r>
          </a:p>
          <a:p>
            <a:pPr marL="0"/>
            <a:endParaRPr lang="en-US" sz="2000"/>
          </a:p>
          <a:p>
            <a:pPr marL="0"/>
            <a:r>
              <a:rPr lang="en-US" sz="2000" i="1"/>
              <a:t>Mostrar números </a:t>
            </a:r>
          </a:p>
          <a:p>
            <a:pPr marL="457200" lvl="1"/>
            <a:r>
              <a:rPr lang="en-US" sz="2000"/>
              <a:t>Podemos entregarle a print() el número que debe mostrar, o una operación matemática a resolver. No empleamos comillas en estos casos. </a:t>
            </a:r>
          </a:p>
          <a:p>
            <a:pPr marL="0"/>
            <a:r>
              <a:rPr lang="en-US" sz="2000"/>
              <a:t>print(150 + 50) </a:t>
            </a:r>
          </a:p>
          <a:p>
            <a:pPr marL="0"/>
            <a:r>
              <a:rPr lang="en-US" sz="2000"/>
              <a:t>&gt;&gt; 200</a:t>
            </a:r>
          </a:p>
        </p:txBody>
      </p:sp>
      <p:sp>
        <p:nvSpPr>
          <p:cNvPr id="10" name="Marcador de número de diapositiva 9">
            <a:extLst>
              <a:ext uri="{FF2B5EF4-FFF2-40B4-BE49-F238E27FC236}">
                <a16:creationId xmlns:a16="http://schemas.microsoft.com/office/drawing/2014/main" id="{28D8A90F-73EB-E432-C47F-82ED3D5D7FB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2</a:t>
            </a:fld>
            <a:endParaRPr lang="en-US" sz="1100">
              <a:solidFill>
                <a:schemeClr val="tx1">
                  <a:lumMod val="50000"/>
                  <a:lumOff val="50000"/>
                </a:schemeClr>
              </a:solidFill>
            </a:endParaRPr>
          </a:p>
        </p:txBody>
      </p:sp>
      <p:pic>
        <p:nvPicPr>
          <p:cNvPr id="4" name="Google Shape;128;p1">
            <a:extLst>
              <a:ext uri="{FF2B5EF4-FFF2-40B4-BE49-F238E27FC236}">
                <a16:creationId xmlns:a16="http://schemas.microsoft.com/office/drawing/2014/main" id="{B5C934CF-6D4E-5ACC-C6C5-95E89C82B431}"/>
              </a:ext>
            </a:extLst>
          </p:cNvPr>
          <p:cNvPicPr preferRelativeResize="0"/>
          <p:nvPr/>
        </p:nvPicPr>
        <p:blipFill rotWithShape="1">
          <a:blip r:embed="rId2">
            <a:alphaModFix/>
          </a:blip>
          <a:srcRect/>
          <a:stretch/>
        </p:blipFill>
        <p:spPr>
          <a:xfrm>
            <a:off x="11163888" y="47135"/>
            <a:ext cx="971550" cy="971550"/>
          </a:xfrm>
          <a:prstGeom prst="ellipse">
            <a:avLst/>
          </a:prstGeom>
          <a:noFill/>
          <a:ln>
            <a:noFill/>
          </a:ln>
        </p:spPr>
      </p:pic>
    </p:spTree>
    <p:extLst>
      <p:ext uri="{BB962C8B-B14F-4D97-AF65-F5344CB8AC3E}">
        <p14:creationId xmlns:p14="http://schemas.microsoft.com/office/powerpoint/2010/main" val="3997622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6D58C0F1-9E45-9304-A200-E7B783F51FA6}"/>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D492B58C-535B-6BE8-D10F-1B09964B9D20}"/>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i="1" dirty="0" err="1"/>
              <a:t>Función</a:t>
            </a:r>
            <a:r>
              <a:rPr lang="en-US" sz="2000" i="1" dirty="0"/>
              <a:t> format</a:t>
            </a:r>
            <a:r>
              <a:rPr lang="en-US" sz="2000" dirty="0"/>
              <a:t>: se </a:t>
            </a:r>
            <a:r>
              <a:rPr lang="en-US" sz="2000" dirty="0" err="1"/>
              <a:t>encierra</a:t>
            </a:r>
            <a:r>
              <a:rPr lang="en-US" sz="2000" dirty="0"/>
              <a:t> las </a:t>
            </a:r>
            <a:r>
              <a:rPr lang="en-US" sz="2000" dirty="0" err="1"/>
              <a:t>posiciones</a:t>
            </a:r>
            <a:r>
              <a:rPr lang="en-US" sz="2000" dirty="0"/>
              <a:t> de las variables entre </a:t>
            </a:r>
            <a:r>
              <a:rPr lang="en-US" sz="2000" dirty="0" err="1"/>
              <a:t>corchetes</a:t>
            </a:r>
            <a:r>
              <a:rPr lang="en-US" sz="2000" dirty="0"/>
              <a:t> { }, y a </a:t>
            </a:r>
            <a:r>
              <a:rPr lang="en-US" sz="2000" dirty="0" err="1"/>
              <a:t>continuación</a:t>
            </a:r>
            <a:r>
              <a:rPr lang="en-US" sz="2000" dirty="0"/>
              <a:t> del string </a:t>
            </a:r>
            <a:r>
              <a:rPr lang="en-US" sz="2000" dirty="0" err="1"/>
              <a:t>llamamos</a:t>
            </a:r>
            <a:r>
              <a:rPr lang="en-US" sz="2000" dirty="0"/>
              <a:t> a las variables con la </a:t>
            </a:r>
            <a:r>
              <a:rPr lang="en-US" sz="2000" dirty="0" err="1"/>
              <a:t>función</a:t>
            </a:r>
            <a:r>
              <a:rPr lang="en-US" sz="2000" dirty="0"/>
              <a:t> format </a:t>
            </a:r>
          </a:p>
          <a:p>
            <a:pPr lvl="1" indent="-228600">
              <a:lnSpc>
                <a:spcPct val="90000"/>
              </a:lnSpc>
              <a:spcAft>
                <a:spcPts val="600"/>
              </a:spcAft>
              <a:buFont typeface="Arial" panose="020B0604020202020204" pitchFamily="34" charset="0"/>
              <a:buChar char="•"/>
            </a:pPr>
            <a:r>
              <a:rPr lang="en-US" sz="2000" dirty="0"/>
              <a:t>print("Mi auto es {} y de matricula</a:t>
            </a:r>
          </a:p>
          <a:p>
            <a:pPr lvl="1" indent="-228600">
              <a:lnSpc>
                <a:spcPct val="90000"/>
              </a:lnSpc>
              <a:spcAft>
                <a:spcPts val="600"/>
              </a:spcAft>
              <a:buFont typeface="Arial" panose="020B0604020202020204" pitchFamily="34" charset="0"/>
              <a:buChar char="•"/>
            </a:pPr>
            <a:r>
              <a:rPr lang="en-US" sz="2000" dirty="0"/>
              <a:t>{}" .format(</a:t>
            </a:r>
            <a:r>
              <a:rPr lang="en-US" sz="2000" dirty="0" err="1"/>
              <a:t>color_auto,matricula</a:t>
            </a:r>
            <a:r>
              <a:rPr lang="en-US" sz="2000" dirty="0"/>
              <a:t>)) </a:t>
            </a:r>
          </a:p>
          <a:p>
            <a:pPr indent="-228600">
              <a:lnSpc>
                <a:spcPct val="90000"/>
              </a:lnSpc>
              <a:spcAft>
                <a:spcPts val="600"/>
              </a:spcAft>
              <a:buFont typeface="Arial" panose="020B0604020202020204" pitchFamily="34" charset="0"/>
              <a:buChar char="•"/>
            </a:pPr>
            <a:endParaRPr lang="en-US" sz="2000" i="1" dirty="0"/>
          </a:p>
          <a:p>
            <a:pPr indent="-228600">
              <a:lnSpc>
                <a:spcPct val="90000"/>
              </a:lnSpc>
              <a:spcAft>
                <a:spcPts val="600"/>
              </a:spcAft>
              <a:buFont typeface="Arial" panose="020B0604020202020204" pitchFamily="34" charset="0"/>
              <a:buChar char="•"/>
            </a:pPr>
            <a:r>
              <a:rPr lang="en-US" sz="2000" i="1" dirty="0" err="1"/>
              <a:t>Cadenas</a:t>
            </a:r>
            <a:r>
              <a:rPr lang="en-US" sz="2000" i="1" dirty="0"/>
              <a:t> </a:t>
            </a:r>
            <a:r>
              <a:rPr lang="en-US" sz="2000" i="1" dirty="0" err="1"/>
              <a:t>literales</a:t>
            </a:r>
            <a:r>
              <a:rPr lang="en-US" sz="2000" i="1" dirty="0"/>
              <a:t> </a:t>
            </a:r>
            <a:r>
              <a:rPr lang="en-US" sz="2000" dirty="0"/>
              <a:t>(f-strings): a </a:t>
            </a:r>
            <a:r>
              <a:rPr lang="en-US" sz="2000" dirty="0" err="1"/>
              <a:t>partir</a:t>
            </a:r>
            <a:r>
              <a:rPr lang="en-US" sz="2000" dirty="0"/>
              <a:t> de Python 3.8, </a:t>
            </a:r>
            <a:r>
              <a:rPr lang="en-US" sz="2000" dirty="0" err="1"/>
              <a:t>podemos</a:t>
            </a:r>
            <a:r>
              <a:rPr lang="en-US" sz="2000" dirty="0"/>
              <a:t> </a:t>
            </a:r>
            <a:r>
              <a:rPr lang="en-US" sz="2000" dirty="0" err="1"/>
              <a:t>anticipar</a:t>
            </a:r>
            <a:r>
              <a:rPr lang="en-US" sz="2000" dirty="0"/>
              <a:t> la </a:t>
            </a:r>
            <a:r>
              <a:rPr lang="en-US" sz="2000" dirty="0" err="1"/>
              <a:t>concatenación</a:t>
            </a:r>
            <a:r>
              <a:rPr lang="en-US" sz="2000" dirty="0"/>
              <a:t> de variables </a:t>
            </a:r>
            <a:r>
              <a:rPr lang="en-US" sz="2000" dirty="0" err="1"/>
              <a:t>anteponiendo</a:t>
            </a:r>
            <a:r>
              <a:rPr lang="en-US" sz="2000" dirty="0"/>
              <a:t> f al string</a:t>
            </a:r>
          </a:p>
          <a:p>
            <a:pPr lvl="1" indent="-228600">
              <a:lnSpc>
                <a:spcPct val="90000"/>
              </a:lnSpc>
              <a:spcAft>
                <a:spcPts val="600"/>
              </a:spcAft>
              <a:buFont typeface="Arial" panose="020B0604020202020204" pitchFamily="34" charset="0"/>
              <a:buChar char="•"/>
            </a:pPr>
            <a:r>
              <a:rPr lang="en-US" sz="2000" dirty="0"/>
              <a:t>print(</a:t>
            </a:r>
            <a:r>
              <a:rPr lang="en-US" sz="2000" dirty="0" err="1"/>
              <a:t>f"Mi</a:t>
            </a:r>
            <a:r>
              <a:rPr lang="en-US" sz="2000" dirty="0"/>
              <a:t> auto es {</a:t>
            </a:r>
            <a:r>
              <a:rPr lang="en-US" sz="2000" dirty="0" err="1"/>
              <a:t>color_auto</a:t>
            </a:r>
            <a:r>
              <a:rPr lang="en-US" sz="2000" dirty="0"/>
              <a:t>} y de </a:t>
            </a:r>
            <a:r>
              <a:rPr lang="en-US" sz="2000" dirty="0" err="1"/>
              <a:t>matrícula</a:t>
            </a:r>
            <a:r>
              <a:rPr lang="en-US" sz="2000" dirty="0"/>
              <a:t> {matricula}")</a:t>
            </a:r>
          </a:p>
        </p:txBody>
      </p:sp>
      <p:sp>
        <p:nvSpPr>
          <p:cNvPr id="3" name="Marcador de número de diapositiva 2">
            <a:extLst>
              <a:ext uri="{FF2B5EF4-FFF2-40B4-BE49-F238E27FC236}">
                <a16:creationId xmlns:a16="http://schemas.microsoft.com/office/drawing/2014/main" id="{81DA7DD0-2CC4-82D3-95A2-0F770AB567D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20</a:t>
            </a:fld>
            <a:endParaRPr lang="en-US" sz="1100">
              <a:solidFill>
                <a:schemeClr val="tx1">
                  <a:lumMod val="50000"/>
                  <a:lumOff val="50000"/>
                </a:schemeClr>
              </a:solidFill>
            </a:endParaRPr>
          </a:p>
        </p:txBody>
      </p:sp>
      <p:sp>
        <p:nvSpPr>
          <p:cNvPr id="7" name="CuadroTexto 6">
            <a:extLst>
              <a:ext uri="{FF2B5EF4-FFF2-40B4-BE49-F238E27FC236}">
                <a16:creationId xmlns:a16="http://schemas.microsoft.com/office/drawing/2014/main" id="{DE499E44-F163-0C84-BE4D-2B448EE17280}"/>
              </a:ext>
            </a:extLst>
          </p:cNvPr>
          <p:cNvSpPr txBox="1"/>
          <p:nvPr/>
        </p:nvSpPr>
        <p:spPr>
          <a:xfrm>
            <a:off x="344938" y="1470739"/>
            <a:ext cx="2976880" cy="3370153"/>
          </a:xfrm>
          <a:prstGeom prst="rect">
            <a:avLst/>
          </a:prstGeom>
          <a:noFill/>
        </p:spPr>
        <p:txBody>
          <a:bodyPr wrap="square">
            <a:spAutoFit/>
          </a:bodyPr>
          <a:lstStyle/>
          <a:p>
            <a:pPr>
              <a:spcAft>
                <a:spcPts val="600"/>
              </a:spcAft>
            </a:pPr>
            <a:r>
              <a:rPr lang="es-MX" sz="2800" i="1" dirty="0">
                <a:solidFill>
                  <a:schemeClr val="bg1"/>
                </a:solidFill>
              </a:rPr>
              <a:t>formatear cadenas </a:t>
            </a:r>
          </a:p>
          <a:p>
            <a:pPr>
              <a:spcAft>
                <a:spcPts val="600"/>
              </a:spcAft>
            </a:pPr>
            <a:r>
              <a:rPr lang="es-MX" sz="2000" dirty="0">
                <a:solidFill>
                  <a:schemeClr val="bg1"/>
                </a:solidFill>
              </a:rPr>
              <a:t>Para facilitar la concatenación de variables y texto en Python, contamos con dos herramientas que nos evitan manipular las variables, para incorporarlas directamente al texto: </a:t>
            </a:r>
          </a:p>
        </p:txBody>
      </p:sp>
    </p:spTree>
    <p:extLst>
      <p:ext uri="{BB962C8B-B14F-4D97-AF65-F5344CB8AC3E}">
        <p14:creationId xmlns:p14="http://schemas.microsoft.com/office/powerpoint/2010/main" val="2050297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6D11131C-3ACE-05F9-2362-B8588CAC49CE}"/>
              </a:ext>
            </a:extLst>
          </p:cNvPr>
          <p:cNvSpPr>
            <a:spLocks noGrp="1"/>
          </p:cNvSpPr>
          <p:nvPr>
            <p:ph type="ftr" sz="quarter" idx="11"/>
          </p:nvPr>
        </p:nvSpPr>
        <p:spPr/>
        <p:txBody>
          <a:bodyPr/>
          <a:lstStyle/>
          <a:p>
            <a:r>
              <a:rPr lang="es-MX"/>
              <a:t>Arabots Robotics</a:t>
            </a:r>
          </a:p>
        </p:txBody>
      </p:sp>
      <p:sp>
        <p:nvSpPr>
          <p:cNvPr id="3" name="Marcador de número de diapositiva 2">
            <a:extLst>
              <a:ext uri="{FF2B5EF4-FFF2-40B4-BE49-F238E27FC236}">
                <a16:creationId xmlns:a16="http://schemas.microsoft.com/office/drawing/2014/main" id="{9117915D-8B57-9ABD-1436-DFF7A337A2F8}"/>
              </a:ext>
            </a:extLst>
          </p:cNvPr>
          <p:cNvSpPr>
            <a:spLocks noGrp="1"/>
          </p:cNvSpPr>
          <p:nvPr>
            <p:ph type="sldNum" sz="quarter" idx="12"/>
          </p:nvPr>
        </p:nvSpPr>
        <p:spPr/>
        <p:txBody>
          <a:bodyPr/>
          <a:lstStyle/>
          <a:p>
            <a:fld id="{4EA4A3B0-B5DF-4E2B-B48F-E4B7B7872040}" type="slidenum">
              <a:rPr lang="es-MX" smtClean="0"/>
              <a:t>21</a:t>
            </a:fld>
            <a:endParaRPr lang="es-MX"/>
          </a:p>
        </p:txBody>
      </p:sp>
      <p:sp>
        <p:nvSpPr>
          <p:cNvPr id="4" name="Rectangle 1">
            <a:extLst>
              <a:ext uri="{FF2B5EF4-FFF2-40B4-BE49-F238E27FC236}">
                <a16:creationId xmlns:a16="http://schemas.microsoft.com/office/drawing/2014/main" id="{007B390C-63B4-2046-3AF2-8B41617F8B8E}"/>
              </a:ext>
            </a:extLst>
          </p:cNvPr>
          <p:cNvSpPr>
            <a:spLocks noChangeArrowheads="1"/>
          </p:cNvSpPr>
          <p:nvPr/>
        </p:nvSpPr>
        <p:spPr bwMode="auto">
          <a:xfrm>
            <a:off x="4892845" y="924650"/>
            <a:ext cx="6923314" cy="80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udemy sans"/>
              </a:rPr>
              <a:t>Necesitamos imprimir el nombre y número de asociado dentro de la siguiente frase:</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B4690E"/>
                </a:solidFill>
                <a:effectLst/>
                <a:latin typeface="sfmono-regular"/>
              </a:rPr>
              <a:t>Estimado/a (</a:t>
            </a:r>
            <a:r>
              <a:rPr kumimoji="0" lang="es-MX" altLang="es-MX" sz="1600" b="1" i="0" u="none" strike="noStrike" cap="none" normalizeH="0" baseline="0" dirty="0" err="1">
                <a:ln>
                  <a:noFill/>
                </a:ln>
                <a:solidFill>
                  <a:srgbClr val="B4690E"/>
                </a:solidFill>
                <a:effectLst/>
                <a:latin typeface="sfmono-regular"/>
              </a:rPr>
              <a:t>nombre_asociado</a:t>
            </a:r>
            <a:r>
              <a:rPr kumimoji="0" lang="es-MX" altLang="es-MX" sz="1600" b="1" i="0" u="none" strike="noStrike" cap="none" normalizeH="0" baseline="0" dirty="0">
                <a:ln>
                  <a:noFill/>
                </a:ln>
                <a:solidFill>
                  <a:srgbClr val="B4690E"/>
                </a:solidFill>
                <a:effectLst/>
                <a:latin typeface="sfmono-regular"/>
              </a:rPr>
              <a:t>), su número de asociado es: (</a:t>
            </a:r>
            <a:r>
              <a:rPr kumimoji="0" lang="es-MX" altLang="es-MX" sz="1600" b="1" i="0" u="none" strike="noStrike" cap="none" normalizeH="0" baseline="0" dirty="0" err="1">
                <a:ln>
                  <a:noFill/>
                </a:ln>
                <a:solidFill>
                  <a:srgbClr val="B4690E"/>
                </a:solidFill>
                <a:effectLst/>
                <a:latin typeface="sfmono-regular"/>
              </a:rPr>
              <a:t>numero_asociado</a:t>
            </a:r>
            <a:r>
              <a:rPr kumimoji="0" lang="es-MX" altLang="es-MX" sz="1600" b="1" i="0" u="none" strike="noStrike" cap="none" normalizeH="0" baseline="0" dirty="0">
                <a:ln>
                  <a:noFill/>
                </a:ln>
                <a:solidFill>
                  <a:srgbClr val="B4690E"/>
                </a:solidFill>
                <a:effectLst/>
                <a:latin typeface="sfmono-regular"/>
              </a:rPr>
              <a:t>)</a:t>
            </a:r>
            <a:endParaRPr kumimoji="0" lang="es-MX" altLang="es-MX" sz="1400" b="0" i="0" u="none" strike="noStrike" cap="none" normalizeH="0" baseline="0" dirty="0">
              <a:ln>
                <a:noFill/>
              </a:ln>
              <a:solidFill>
                <a:schemeClr val="tx1"/>
              </a:solidFill>
              <a:effectLst/>
            </a:endParaRPr>
          </a:p>
        </p:txBody>
      </p:sp>
      <p:sp>
        <p:nvSpPr>
          <p:cNvPr id="5" name="Rectangle 2">
            <a:extLst>
              <a:ext uri="{FF2B5EF4-FFF2-40B4-BE49-F238E27FC236}">
                <a16:creationId xmlns:a16="http://schemas.microsoft.com/office/drawing/2014/main" id="{84FF2ADC-A3F7-188B-885D-DF960F2063EF}"/>
              </a:ext>
            </a:extLst>
          </p:cNvPr>
          <p:cNvSpPr>
            <a:spLocks noChangeArrowheads="1"/>
          </p:cNvSpPr>
          <p:nvPr/>
        </p:nvSpPr>
        <p:spPr bwMode="auto">
          <a:xfrm>
            <a:off x="4920343" y="3134495"/>
            <a:ext cx="6923314" cy="80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udemy sans"/>
              </a:rPr>
              <a:t>Muestra al usuario la cantidad de puntos acumulados dentro de la siguiente frase:</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B4690E"/>
                </a:solidFill>
                <a:effectLst/>
                <a:latin typeface="sfmono-regular"/>
              </a:rPr>
              <a:t>Has ganado (</a:t>
            </a:r>
            <a:r>
              <a:rPr kumimoji="0" lang="es-MX" altLang="es-MX" sz="1600" b="1" i="0" u="none" strike="noStrike" cap="none" normalizeH="0" baseline="0" dirty="0" err="1">
                <a:ln>
                  <a:noFill/>
                </a:ln>
                <a:solidFill>
                  <a:srgbClr val="B4690E"/>
                </a:solidFill>
                <a:effectLst/>
                <a:latin typeface="sfmono-regular"/>
              </a:rPr>
              <a:t>puntos_nuevos</a:t>
            </a:r>
            <a:r>
              <a:rPr kumimoji="0" lang="es-MX" altLang="es-MX" sz="1600" b="1" i="0" u="none" strike="noStrike" cap="none" normalizeH="0" baseline="0" dirty="0">
                <a:ln>
                  <a:noFill/>
                </a:ln>
                <a:solidFill>
                  <a:srgbClr val="B4690E"/>
                </a:solidFill>
                <a:effectLst/>
                <a:latin typeface="sfmono-regular"/>
              </a:rPr>
              <a:t>) puntos! En total, acumulas (</a:t>
            </a:r>
            <a:r>
              <a:rPr kumimoji="0" lang="es-MX" altLang="es-MX" sz="1600" b="1" i="0" u="none" strike="noStrike" cap="none" normalizeH="0" baseline="0" dirty="0" err="1">
                <a:ln>
                  <a:noFill/>
                </a:ln>
                <a:solidFill>
                  <a:srgbClr val="B4690E"/>
                </a:solidFill>
                <a:effectLst/>
                <a:latin typeface="sfmono-regular"/>
              </a:rPr>
              <a:t>puntos_totales</a:t>
            </a:r>
            <a:r>
              <a:rPr kumimoji="0" lang="es-MX" altLang="es-MX" sz="1600" b="1" i="0" u="none" strike="noStrike" cap="none" normalizeH="0" baseline="0" dirty="0">
                <a:ln>
                  <a:noFill/>
                </a:ln>
                <a:solidFill>
                  <a:srgbClr val="B4690E"/>
                </a:solidFill>
                <a:effectLst/>
                <a:latin typeface="sfmono-regular"/>
              </a:rPr>
              <a:t>) puntos</a:t>
            </a:r>
            <a:endParaRPr kumimoji="0" lang="es-MX" altLang="es-MX" sz="1400" b="0" i="0" u="none" strike="noStrike" cap="none" normalizeH="0" baseline="0" dirty="0">
              <a:ln>
                <a:noFill/>
              </a:ln>
              <a:solidFill>
                <a:schemeClr val="tx1"/>
              </a:solidFill>
              <a:effectLst/>
            </a:endParaRPr>
          </a:p>
        </p:txBody>
      </p:sp>
      <p:sp>
        <p:nvSpPr>
          <p:cNvPr id="6" name="Rectangle 3">
            <a:extLst>
              <a:ext uri="{FF2B5EF4-FFF2-40B4-BE49-F238E27FC236}">
                <a16:creationId xmlns:a16="http://schemas.microsoft.com/office/drawing/2014/main" id="{260BBF6F-A273-C683-5E54-1CEA30151CC1}"/>
              </a:ext>
            </a:extLst>
          </p:cNvPr>
          <p:cNvSpPr>
            <a:spLocks noChangeArrowheads="1"/>
          </p:cNvSpPr>
          <p:nvPr/>
        </p:nvSpPr>
        <p:spPr bwMode="auto">
          <a:xfrm>
            <a:off x="4920343" y="4907696"/>
            <a:ext cx="6923314" cy="1354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udemy sans"/>
              </a:rPr>
              <a:t>Muestra al usuario la cantidad de puntos acumulados dentro de la siguiente frase:</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B4690E"/>
                </a:solidFill>
                <a:effectLst/>
                <a:latin typeface="sfmono-regular"/>
              </a:rPr>
              <a:t>Has ganado (</a:t>
            </a:r>
            <a:r>
              <a:rPr kumimoji="0" lang="es-MX" altLang="es-MX" sz="1600" b="1" i="0" u="none" strike="noStrike" cap="none" normalizeH="0" baseline="0" dirty="0" err="1">
                <a:ln>
                  <a:noFill/>
                </a:ln>
                <a:solidFill>
                  <a:srgbClr val="B4690E"/>
                </a:solidFill>
                <a:effectLst/>
                <a:latin typeface="sfmono-regular"/>
              </a:rPr>
              <a:t>puntos_nuevos</a:t>
            </a:r>
            <a:r>
              <a:rPr kumimoji="0" lang="es-MX" altLang="es-MX" sz="1600" b="1" i="0" u="none" strike="noStrike" cap="none" normalizeH="0" baseline="0" dirty="0">
                <a:ln>
                  <a:noFill/>
                </a:ln>
                <a:solidFill>
                  <a:srgbClr val="B4690E"/>
                </a:solidFill>
                <a:effectLst/>
                <a:latin typeface="sfmono-regular"/>
              </a:rPr>
              <a:t>) puntos! En total, acumulas (</a:t>
            </a:r>
            <a:r>
              <a:rPr kumimoji="0" lang="es-MX" altLang="es-MX" sz="1600" b="1" i="0" u="none" strike="noStrike" cap="none" normalizeH="0" baseline="0" dirty="0" err="1">
                <a:ln>
                  <a:noFill/>
                </a:ln>
                <a:solidFill>
                  <a:srgbClr val="B4690E"/>
                </a:solidFill>
                <a:effectLst/>
                <a:latin typeface="sfmono-regular"/>
              </a:rPr>
              <a:t>puntos_totales</a:t>
            </a:r>
            <a:r>
              <a:rPr kumimoji="0" lang="es-MX" altLang="es-MX" sz="1600" b="1" i="0" u="none" strike="noStrike" cap="none" normalizeH="0" baseline="0" dirty="0">
                <a:ln>
                  <a:noFill/>
                </a:ln>
                <a:solidFill>
                  <a:srgbClr val="B4690E"/>
                </a:solidFill>
                <a:effectLst/>
                <a:latin typeface="sfmono-regular"/>
              </a:rPr>
              <a:t>) puntos</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rgbClr val="1C1D1F"/>
                </a:solidFill>
                <a:effectLst/>
                <a:latin typeface="udemy sans"/>
              </a:rPr>
              <a:t>En esta ocasión, la cantidad de puntos acumulados (totales) será igual a los </a:t>
            </a:r>
            <a:r>
              <a:rPr kumimoji="0" lang="es-MX" altLang="es-MX" b="1" i="0" u="none" strike="noStrike" cap="none" normalizeH="0" baseline="0" dirty="0" err="1">
                <a:ln>
                  <a:noFill/>
                </a:ln>
                <a:solidFill>
                  <a:srgbClr val="1C1D1F"/>
                </a:solidFill>
                <a:effectLst/>
                <a:latin typeface="udemy sans"/>
              </a:rPr>
              <a:t>puntos_anteriores</a:t>
            </a:r>
            <a:r>
              <a:rPr kumimoji="0" lang="es-MX" altLang="es-MX" b="1" i="0" u="none" strike="noStrike" cap="none" normalizeH="0" baseline="0" dirty="0">
                <a:ln>
                  <a:noFill/>
                </a:ln>
                <a:solidFill>
                  <a:srgbClr val="1C1D1F"/>
                </a:solidFill>
                <a:effectLst/>
                <a:latin typeface="udemy sans"/>
              </a:rPr>
              <a:t> </a:t>
            </a:r>
            <a:r>
              <a:rPr kumimoji="0" lang="es-MX" altLang="es-MX" b="0" i="1" u="none" strike="noStrike" cap="none" normalizeH="0" baseline="0" dirty="0">
                <a:ln>
                  <a:noFill/>
                </a:ln>
                <a:solidFill>
                  <a:srgbClr val="1C1D1F"/>
                </a:solidFill>
                <a:effectLst/>
                <a:latin typeface="udemy sans"/>
              </a:rPr>
              <a:t>más </a:t>
            </a:r>
            <a:r>
              <a:rPr kumimoji="0" lang="es-MX" altLang="es-MX" b="0" i="0" u="none" strike="noStrike" cap="none" normalizeH="0" baseline="0" dirty="0">
                <a:ln>
                  <a:noFill/>
                </a:ln>
                <a:solidFill>
                  <a:srgbClr val="1C1D1F"/>
                </a:solidFill>
                <a:effectLst/>
                <a:latin typeface="udemy sans"/>
              </a:rPr>
              <a:t>los </a:t>
            </a:r>
            <a:r>
              <a:rPr kumimoji="0" lang="es-MX" altLang="es-MX" b="1" i="0" u="none" strike="noStrike" cap="none" normalizeH="0" baseline="0" dirty="0" err="1">
                <a:ln>
                  <a:noFill/>
                </a:ln>
                <a:solidFill>
                  <a:srgbClr val="1C1D1F"/>
                </a:solidFill>
                <a:effectLst/>
                <a:latin typeface="udemy sans"/>
              </a:rPr>
              <a:t>puntos_nuevos</a:t>
            </a:r>
            <a:r>
              <a:rPr kumimoji="0" lang="es-MX" altLang="es-MX" b="0" i="0" u="none" strike="noStrike" cap="none" normalizeH="0" baseline="0" dirty="0">
                <a:ln>
                  <a:noFill/>
                </a:ln>
                <a:solidFill>
                  <a:srgbClr val="1C1D1F"/>
                </a:solidFill>
                <a:effectLst/>
                <a:latin typeface="udemy sans"/>
              </a:rPr>
              <a:t>.</a:t>
            </a:r>
            <a:endParaRPr kumimoji="0" lang="es-MX" altLang="es-MX" sz="1400" b="0" i="0" u="none" strike="noStrike" cap="none" normalizeH="0" baseline="0" dirty="0">
              <a:ln>
                <a:noFill/>
              </a:ln>
              <a:solidFill>
                <a:schemeClr val="tx1"/>
              </a:solidFill>
              <a:effectLst/>
            </a:endParaRPr>
          </a:p>
        </p:txBody>
      </p:sp>
      <p:sp>
        <p:nvSpPr>
          <p:cNvPr id="8" name="CuadroTexto 7">
            <a:extLst>
              <a:ext uri="{FF2B5EF4-FFF2-40B4-BE49-F238E27FC236}">
                <a16:creationId xmlns:a16="http://schemas.microsoft.com/office/drawing/2014/main" id="{F228BF51-4709-E3DC-EE73-9AFED1AB2099}"/>
              </a:ext>
            </a:extLst>
          </p:cNvPr>
          <p:cNvSpPr txBox="1"/>
          <p:nvPr/>
        </p:nvSpPr>
        <p:spPr>
          <a:xfrm>
            <a:off x="417006" y="2660108"/>
            <a:ext cx="3621594" cy="707886"/>
          </a:xfrm>
          <a:prstGeom prst="rect">
            <a:avLst/>
          </a:prstGeom>
          <a:noFill/>
        </p:spPr>
        <p:txBody>
          <a:bodyPr wrap="square">
            <a:spAutoFit/>
          </a:bodyPr>
          <a:lstStyle/>
          <a:p>
            <a:r>
              <a:rPr lang="es-MX" b="1" i="0" dirty="0">
                <a:solidFill>
                  <a:srgbClr val="1C1D1F"/>
                </a:solidFill>
                <a:effectLst/>
                <a:latin typeface="udemy sans"/>
              </a:rPr>
              <a:t> Formatear </a:t>
            </a:r>
            <a:r>
              <a:rPr lang="es-MX" sz="4000" b="1" i="0" dirty="0">
                <a:solidFill>
                  <a:srgbClr val="1C1D1F"/>
                </a:solidFill>
                <a:effectLst/>
                <a:latin typeface="udemy sans"/>
              </a:rPr>
              <a:t>Cadenas</a:t>
            </a:r>
            <a:endParaRPr lang="es-MX" dirty="0"/>
          </a:p>
        </p:txBody>
      </p:sp>
    </p:spTree>
    <p:extLst>
      <p:ext uri="{BB962C8B-B14F-4D97-AF65-F5344CB8AC3E}">
        <p14:creationId xmlns:p14="http://schemas.microsoft.com/office/powerpoint/2010/main" val="1346391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8E14FC74-A4E7-43C0-81F8-4C58AFFD67D2}"/>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5" name="CuadroTexto 4">
            <a:extLst>
              <a:ext uri="{FF2B5EF4-FFF2-40B4-BE49-F238E27FC236}">
                <a16:creationId xmlns:a16="http://schemas.microsoft.com/office/drawing/2014/main" id="{2C3E3D59-E6AA-DD66-96DF-92856A9039E7}"/>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i="1"/>
              <a:t>Suma</a:t>
            </a:r>
            <a:r>
              <a:rPr lang="en-US" sz="2000"/>
              <a:t>:  +</a:t>
            </a:r>
          </a:p>
          <a:p>
            <a:pPr indent="-228600">
              <a:lnSpc>
                <a:spcPct val="90000"/>
              </a:lnSpc>
              <a:spcAft>
                <a:spcPts val="600"/>
              </a:spcAft>
              <a:buFont typeface="Arial" panose="020B0604020202020204" pitchFamily="34" charset="0"/>
              <a:buChar char="•"/>
            </a:pPr>
            <a:r>
              <a:rPr lang="en-US" sz="2000" i="1"/>
              <a:t>Resta</a:t>
            </a:r>
            <a:r>
              <a:rPr lang="en-US" sz="2000"/>
              <a:t>: -</a:t>
            </a:r>
          </a:p>
          <a:p>
            <a:pPr indent="-228600">
              <a:lnSpc>
                <a:spcPct val="90000"/>
              </a:lnSpc>
              <a:spcAft>
                <a:spcPts val="600"/>
              </a:spcAft>
              <a:buFont typeface="Arial" panose="020B0604020202020204" pitchFamily="34" charset="0"/>
              <a:buChar char="•"/>
            </a:pPr>
            <a:r>
              <a:rPr lang="en-US" sz="2000" i="1"/>
              <a:t>Multiplicación</a:t>
            </a:r>
            <a:r>
              <a:rPr lang="en-US" sz="2000"/>
              <a:t>: *</a:t>
            </a:r>
          </a:p>
          <a:p>
            <a:pPr indent="-228600">
              <a:lnSpc>
                <a:spcPct val="90000"/>
              </a:lnSpc>
              <a:spcAft>
                <a:spcPts val="600"/>
              </a:spcAft>
              <a:buFont typeface="Arial" panose="020B0604020202020204" pitchFamily="34" charset="0"/>
              <a:buChar char="•"/>
            </a:pPr>
            <a:r>
              <a:rPr lang="en-US" sz="2000" i="1"/>
              <a:t>División</a:t>
            </a:r>
            <a:r>
              <a:rPr lang="en-US" sz="2000"/>
              <a:t>: /</a:t>
            </a:r>
          </a:p>
          <a:p>
            <a:pPr indent="-228600">
              <a:lnSpc>
                <a:spcPct val="90000"/>
              </a:lnSpc>
              <a:spcAft>
                <a:spcPts val="600"/>
              </a:spcAft>
              <a:buFont typeface="Arial" panose="020B0604020202020204" pitchFamily="34" charset="0"/>
              <a:buChar char="•"/>
            </a:pPr>
            <a:r>
              <a:rPr lang="en-US" sz="2000" i="1"/>
              <a:t>Cociente (división "al piso")</a:t>
            </a:r>
            <a:r>
              <a:rPr lang="en-US" sz="2000"/>
              <a:t>: //</a:t>
            </a:r>
          </a:p>
          <a:p>
            <a:pPr indent="-228600">
              <a:lnSpc>
                <a:spcPct val="90000"/>
              </a:lnSpc>
              <a:spcAft>
                <a:spcPts val="600"/>
              </a:spcAft>
              <a:buFont typeface="Arial" panose="020B0604020202020204" pitchFamily="34" charset="0"/>
              <a:buChar char="•"/>
            </a:pPr>
            <a:r>
              <a:rPr lang="en-US" sz="2000" i="1"/>
              <a:t>Resto (módulo)</a:t>
            </a:r>
            <a:r>
              <a:rPr lang="en-US" sz="2000"/>
              <a:t>: %    --- útil para detectar valores pares ;) </a:t>
            </a:r>
          </a:p>
          <a:p>
            <a:pPr indent="-228600">
              <a:lnSpc>
                <a:spcPct val="90000"/>
              </a:lnSpc>
              <a:spcAft>
                <a:spcPts val="600"/>
              </a:spcAft>
              <a:buFont typeface="Arial" panose="020B0604020202020204" pitchFamily="34" charset="0"/>
              <a:buChar char="•"/>
            </a:pPr>
            <a:r>
              <a:rPr lang="en-US" sz="2000" i="1"/>
              <a:t>Potencia</a:t>
            </a:r>
            <a:r>
              <a:rPr lang="en-US" sz="2000"/>
              <a:t>: **</a:t>
            </a:r>
          </a:p>
          <a:p>
            <a:pPr indent="-228600">
              <a:lnSpc>
                <a:spcPct val="90000"/>
              </a:lnSpc>
              <a:spcAft>
                <a:spcPts val="600"/>
              </a:spcAft>
              <a:buFont typeface="Arial" panose="020B0604020202020204" pitchFamily="34" charset="0"/>
              <a:buChar char="•"/>
            </a:pPr>
            <a:r>
              <a:rPr lang="en-US" sz="2000" i="1"/>
              <a:t>Raíz cuadrada</a:t>
            </a:r>
            <a:r>
              <a:rPr lang="en-US" sz="2000"/>
              <a:t>: **0.5 ----- ¡es un caso especial de potencia! </a:t>
            </a:r>
          </a:p>
        </p:txBody>
      </p:sp>
      <p:sp>
        <p:nvSpPr>
          <p:cNvPr id="3" name="Marcador de número de diapositiva 2">
            <a:extLst>
              <a:ext uri="{FF2B5EF4-FFF2-40B4-BE49-F238E27FC236}">
                <a16:creationId xmlns:a16="http://schemas.microsoft.com/office/drawing/2014/main" id="{922D81A6-803E-F726-67B2-AD65B0E4135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sp>
        <p:nvSpPr>
          <p:cNvPr id="7" name="CuadroTexto 6">
            <a:extLst>
              <a:ext uri="{FF2B5EF4-FFF2-40B4-BE49-F238E27FC236}">
                <a16:creationId xmlns:a16="http://schemas.microsoft.com/office/drawing/2014/main" id="{BE797AEF-6027-0A01-F9A4-F6A567C52CDC}"/>
              </a:ext>
            </a:extLst>
          </p:cNvPr>
          <p:cNvSpPr txBox="1"/>
          <p:nvPr/>
        </p:nvSpPr>
        <p:spPr>
          <a:xfrm>
            <a:off x="411163" y="250719"/>
            <a:ext cx="3489810" cy="4601260"/>
          </a:xfrm>
          <a:prstGeom prst="rect">
            <a:avLst/>
          </a:prstGeom>
          <a:noFill/>
        </p:spPr>
        <p:txBody>
          <a:bodyPr wrap="square">
            <a:spAutoFit/>
          </a:bodyPr>
          <a:lstStyle/>
          <a:p>
            <a:pPr>
              <a:spcAft>
                <a:spcPts val="600"/>
              </a:spcAft>
            </a:pPr>
            <a:r>
              <a:rPr lang="es-MX" sz="3200" i="1" dirty="0">
                <a:solidFill>
                  <a:schemeClr val="bg1"/>
                </a:solidFill>
              </a:rPr>
              <a:t>Operadores matemáticos</a:t>
            </a:r>
          </a:p>
          <a:p>
            <a:pPr>
              <a:spcAft>
                <a:spcPts val="600"/>
              </a:spcAft>
            </a:pPr>
            <a:r>
              <a:rPr lang="es-MX" sz="3200" dirty="0">
                <a:solidFill>
                  <a:schemeClr val="bg1"/>
                </a:solidFill>
              </a:rPr>
              <a:t> Veamos cuáles son los operadores matemáticos básicos de Python, que utilizaremos para realizar cálculos: </a:t>
            </a:r>
          </a:p>
        </p:txBody>
      </p:sp>
    </p:spTree>
    <p:extLst>
      <p:ext uri="{BB962C8B-B14F-4D97-AF65-F5344CB8AC3E}">
        <p14:creationId xmlns:p14="http://schemas.microsoft.com/office/powerpoint/2010/main" val="4256619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iángulo rectángulo 9">
            <a:extLst>
              <a:ext uri="{FF2B5EF4-FFF2-40B4-BE49-F238E27FC236}">
                <a16:creationId xmlns:a16="http://schemas.microsoft.com/office/drawing/2014/main" id="{B7DB7E95-2B44-58B5-8C72-A704D3704F9E}"/>
              </a:ext>
            </a:extLst>
          </p:cNvPr>
          <p:cNvSpPr/>
          <p:nvPr/>
        </p:nvSpPr>
        <p:spPr>
          <a:xfrm>
            <a:off x="338854" y="20688"/>
            <a:ext cx="5554043" cy="3706762"/>
          </a:xfrm>
          <a:prstGeom prst="r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2" name="Título 1">
            <a:extLst>
              <a:ext uri="{FF2B5EF4-FFF2-40B4-BE49-F238E27FC236}">
                <a16:creationId xmlns:a16="http://schemas.microsoft.com/office/drawing/2014/main" id="{49DDC835-0F3B-E972-90DF-8A55B70CCADE}"/>
              </a:ext>
            </a:extLst>
          </p:cNvPr>
          <p:cNvSpPr>
            <a:spLocks noGrp="1"/>
          </p:cNvSpPr>
          <p:nvPr>
            <p:ph type="title"/>
          </p:nvPr>
        </p:nvSpPr>
        <p:spPr>
          <a:xfrm>
            <a:off x="323202" y="2724929"/>
            <a:ext cx="5261521" cy="1325563"/>
          </a:xfrm>
        </p:spPr>
        <p:txBody>
          <a:bodyPr/>
          <a:lstStyle/>
          <a:p>
            <a:r>
              <a:rPr lang="es-MX" dirty="0"/>
              <a:t>Ejercicios Operadores</a:t>
            </a:r>
          </a:p>
        </p:txBody>
      </p:sp>
      <p:sp>
        <p:nvSpPr>
          <p:cNvPr id="4" name="Marcador de pie de página 3">
            <a:extLst>
              <a:ext uri="{FF2B5EF4-FFF2-40B4-BE49-F238E27FC236}">
                <a16:creationId xmlns:a16="http://schemas.microsoft.com/office/drawing/2014/main" id="{0661CA79-4F90-F5B7-38DC-412EDBBCCAE0}"/>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2B6C582E-4E13-B884-D0A6-05C914E9BC47}"/>
              </a:ext>
            </a:extLst>
          </p:cNvPr>
          <p:cNvSpPr>
            <a:spLocks noGrp="1"/>
          </p:cNvSpPr>
          <p:nvPr>
            <p:ph type="sldNum" sz="quarter" idx="12"/>
          </p:nvPr>
        </p:nvSpPr>
        <p:spPr/>
        <p:txBody>
          <a:bodyPr/>
          <a:lstStyle/>
          <a:p>
            <a:fld id="{4EA4A3B0-B5DF-4E2B-B48F-E4B7B7872040}" type="slidenum">
              <a:rPr lang="es-MX" smtClean="0"/>
              <a:t>23</a:t>
            </a:fld>
            <a:endParaRPr lang="es-MX"/>
          </a:p>
        </p:txBody>
      </p:sp>
      <p:sp>
        <p:nvSpPr>
          <p:cNvPr id="3" name="Marcador de contenido 2">
            <a:extLst>
              <a:ext uri="{FF2B5EF4-FFF2-40B4-BE49-F238E27FC236}">
                <a16:creationId xmlns:a16="http://schemas.microsoft.com/office/drawing/2014/main" id="{D759F8B6-0FE7-F1F7-4B3B-2E2459FB2FF0}"/>
              </a:ext>
            </a:extLst>
          </p:cNvPr>
          <p:cNvSpPr>
            <a:spLocks noGrp="1"/>
          </p:cNvSpPr>
          <p:nvPr>
            <p:ph idx="4294967295"/>
          </p:nvPr>
        </p:nvSpPr>
        <p:spPr>
          <a:xfrm>
            <a:off x="5846373" y="717818"/>
            <a:ext cx="5675312" cy="2049462"/>
          </a:xfrm>
        </p:spPr>
        <p:txBody>
          <a:bodyPr>
            <a:normAutofit/>
          </a:bodyPr>
          <a:lstStyle/>
          <a:p>
            <a:pPr marL="0" indent="0" algn="l">
              <a:buNone/>
            </a:pPr>
            <a:r>
              <a:rPr lang="es-MX" sz="2000" b="0" i="0" dirty="0">
                <a:solidFill>
                  <a:schemeClr val="accent5">
                    <a:lumMod val="20000"/>
                    <a:lumOff val="80000"/>
                  </a:schemeClr>
                </a:solidFill>
                <a:effectLst/>
                <a:latin typeface="udemy sans"/>
              </a:rPr>
              <a:t>Muestra en pantalla el cociente (división al piso) de los siguientes dos números: 874 dividido entre 27.</a:t>
            </a:r>
          </a:p>
          <a:p>
            <a:pPr marL="0" indent="0" algn="l">
              <a:buNone/>
            </a:pPr>
            <a:r>
              <a:rPr lang="es-MX" sz="2000" b="0" i="0" dirty="0">
                <a:solidFill>
                  <a:schemeClr val="accent5">
                    <a:lumMod val="20000"/>
                    <a:lumOff val="80000"/>
                  </a:schemeClr>
                </a:solidFill>
                <a:effectLst/>
                <a:latin typeface="udemy sans"/>
              </a:rPr>
              <a:t>Debes mostrar solo el valor numérico que resulta de esta operación.</a:t>
            </a:r>
          </a:p>
          <a:p>
            <a:endParaRPr lang="es-MX" sz="2000" dirty="0">
              <a:solidFill>
                <a:schemeClr val="accent5">
                  <a:lumMod val="20000"/>
                  <a:lumOff val="80000"/>
                </a:schemeClr>
              </a:solidFill>
            </a:endParaRPr>
          </a:p>
        </p:txBody>
      </p:sp>
      <p:sp>
        <p:nvSpPr>
          <p:cNvPr id="7" name="CuadroTexto 6">
            <a:extLst>
              <a:ext uri="{FF2B5EF4-FFF2-40B4-BE49-F238E27FC236}">
                <a16:creationId xmlns:a16="http://schemas.microsoft.com/office/drawing/2014/main" id="{8C6273E0-A7D9-EBC4-FE85-A81728FF8207}"/>
              </a:ext>
            </a:extLst>
          </p:cNvPr>
          <p:cNvSpPr txBox="1"/>
          <p:nvPr/>
        </p:nvSpPr>
        <p:spPr>
          <a:xfrm>
            <a:off x="5892897" y="2767280"/>
            <a:ext cx="5582264" cy="1323439"/>
          </a:xfrm>
          <a:prstGeom prst="rect">
            <a:avLst/>
          </a:prstGeom>
          <a:noFill/>
        </p:spPr>
        <p:txBody>
          <a:bodyPr wrap="square">
            <a:spAutoFit/>
          </a:bodyPr>
          <a:lstStyle/>
          <a:p>
            <a:pPr algn="l"/>
            <a:r>
              <a:rPr lang="es-MX" sz="2000" b="0" i="0" dirty="0">
                <a:solidFill>
                  <a:schemeClr val="accent5">
                    <a:lumMod val="20000"/>
                    <a:lumOff val="80000"/>
                  </a:schemeClr>
                </a:solidFill>
                <a:effectLst/>
                <a:latin typeface="udemy sans"/>
              </a:rPr>
              <a:t>Muestra en pantalla el módulo (es decir, el resto) de la división entre 456 y 33.</a:t>
            </a:r>
          </a:p>
          <a:p>
            <a:pPr algn="l"/>
            <a:r>
              <a:rPr lang="es-MX" sz="2000" b="0" i="0" dirty="0">
                <a:solidFill>
                  <a:schemeClr val="accent5">
                    <a:lumMod val="20000"/>
                    <a:lumOff val="80000"/>
                  </a:schemeClr>
                </a:solidFill>
                <a:effectLst/>
                <a:latin typeface="udemy sans"/>
              </a:rPr>
              <a:t>Debes mostrar solo el valor numérico que resulta de esta operación.</a:t>
            </a:r>
          </a:p>
        </p:txBody>
      </p:sp>
      <p:sp>
        <p:nvSpPr>
          <p:cNvPr id="9" name="CuadroTexto 8">
            <a:extLst>
              <a:ext uri="{FF2B5EF4-FFF2-40B4-BE49-F238E27FC236}">
                <a16:creationId xmlns:a16="http://schemas.microsoft.com/office/drawing/2014/main" id="{3BC361FD-E8F1-6E17-4017-32CDD44919C8}"/>
              </a:ext>
            </a:extLst>
          </p:cNvPr>
          <p:cNvSpPr txBox="1"/>
          <p:nvPr/>
        </p:nvSpPr>
        <p:spPr>
          <a:xfrm>
            <a:off x="5892897" y="4626419"/>
            <a:ext cx="5582264" cy="1323439"/>
          </a:xfrm>
          <a:prstGeom prst="rect">
            <a:avLst/>
          </a:prstGeom>
          <a:noFill/>
        </p:spPr>
        <p:txBody>
          <a:bodyPr wrap="square">
            <a:spAutoFit/>
          </a:bodyPr>
          <a:lstStyle/>
          <a:p>
            <a:pPr algn="l"/>
            <a:r>
              <a:rPr lang="es-MX" sz="2000" b="0" i="0" dirty="0">
                <a:solidFill>
                  <a:schemeClr val="accent5">
                    <a:lumMod val="20000"/>
                    <a:lumOff val="80000"/>
                  </a:schemeClr>
                </a:solidFill>
                <a:effectLst/>
                <a:latin typeface="udemy sans"/>
              </a:rPr>
              <a:t>Calcula y muestra en pantalla la raíz cuadrada de 783.</a:t>
            </a:r>
          </a:p>
          <a:p>
            <a:pPr algn="l"/>
            <a:r>
              <a:rPr lang="es-MX" sz="2000" b="0" i="0" dirty="0">
                <a:solidFill>
                  <a:schemeClr val="accent5">
                    <a:lumMod val="20000"/>
                    <a:lumOff val="80000"/>
                  </a:schemeClr>
                </a:solidFill>
                <a:effectLst/>
                <a:latin typeface="udemy sans"/>
              </a:rPr>
              <a:t>Debes mostrar solo el valor numérico que resulta de esta operación.</a:t>
            </a:r>
          </a:p>
        </p:txBody>
      </p:sp>
    </p:spTree>
    <p:extLst>
      <p:ext uri="{BB962C8B-B14F-4D97-AF65-F5344CB8AC3E}">
        <p14:creationId xmlns:p14="http://schemas.microsoft.com/office/powerpoint/2010/main" val="18522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ectangle 13">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9CC09C04-A924-B51A-75DC-F8882CB50C34}"/>
              </a:ext>
            </a:extLst>
          </p:cNvPr>
          <p:cNvSpPr>
            <a:spLocks noGrp="1"/>
          </p:cNvSpPr>
          <p:nvPr>
            <p:ph type="title"/>
          </p:nvPr>
        </p:nvSpPr>
        <p:spPr>
          <a:xfrm>
            <a:off x="992206" y="1608667"/>
            <a:ext cx="2823275" cy="4501127"/>
          </a:xfrm>
        </p:spPr>
        <p:txBody>
          <a:bodyPr anchor="t">
            <a:normAutofit/>
          </a:bodyPr>
          <a:lstStyle/>
          <a:p>
            <a:pPr algn="r"/>
            <a:r>
              <a:rPr lang="es-MX" sz="3200" dirty="0">
                <a:solidFill>
                  <a:srgbClr val="FFFFFF"/>
                </a:solidFill>
              </a:rPr>
              <a:t>redondeo</a:t>
            </a:r>
          </a:p>
        </p:txBody>
      </p:sp>
      <p:sp>
        <p:nvSpPr>
          <p:cNvPr id="6" name="Marcador de contenido 5">
            <a:extLst>
              <a:ext uri="{FF2B5EF4-FFF2-40B4-BE49-F238E27FC236}">
                <a16:creationId xmlns:a16="http://schemas.microsoft.com/office/drawing/2014/main" id="{E26ECCAC-B5E4-501C-D735-3FA8B4079973}"/>
              </a:ext>
            </a:extLst>
          </p:cNvPr>
          <p:cNvSpPr>
            <a:spLocks noGrp="1"/>
          </p:cNvSpPr>
          <p:nvPr>
            <p:ph sz="half" idx="1"/>
          </p:nvPr>
        </p:nvSpPr>
        <p:spPr>
          <a:xfrm>
            <a:off x="4547698" y="1608667"/>
            <a:ext cx="3421958" cy="4501127"/>
          </a:xfrm>
        </p:spPr>
        <p:txBody>
          <a:bodyPr>
            <a:normAutofit/>
          </a:bodyPr>
          <a:lstStyle/>
          <a:p>
            <a:r>
              <a:rPr lang="es-MX" sz="2000"/>
              <a:t>El redondeo facilita la interpretación de los valores calculados al limitar la cantidad de decimales que se muestran en pantalla. También, nos permite aproximar valores decimales al entero más próximo.</a:t>
            </a:r>
          </a:p>
        </p:txBody>
      </p:sp>
      <p:sp>
        <p:nvSpPr>
          <p:cNvPr id="7" name="Marcador de contenido 6">
            <a:extLst>
              <a:ext uri="{FF2B5EF4-FFF2-40B4-BE49-F238E27FC236}">
                <a16:creationId xmlns:a16="http://schemas.microsoft.com/office/drawing/2014/main" id="{D0F170AD-7DE8-1A9D-64F4-4A4EB2C2BCC9}"/>
              </a:ext>
            </a:extLst>
          </p:cNvPr>
          <p:cNvSpPr>
            <a:spLocks noGrp="1"/>
          </p:cNvSpPr>
          <p:nvPr>
            <p:ph sz="half" idx="2"/>
          </p:nvPr>
        </p:nvSpPr>
        <p:spPr>
          <a:xfrm>
            <a:off x="8289696" y="1608667"/>
            <a:ext cx="3421957" cy="4501127"/>
          </a:xfrm>
        </p:spPr>
        <p:txBody>
          <a:bodyPr>
            <a:normAutofit/>
          </a:bodyPr>
          <a:lstStyle/>
          <a:p>
            <a:r>
              <a:rPr lang="es-MX" sz="2000" dirty="0"/>
              <a:t>round(</a:t>
            </a:r>
            <a:r>
              <a:rPr lang="es-MX" sz="2000" dirty="0" err="1"/>
              <a:t>number,ndigits</a:t>
            </a:r>
            <a:r>
              <a:rPr lang="es-MX" sz="2000" dirty="0"/>
              <a:t>)</a:t>
            </a:r>
          </a:p>
          <a:p>
            <a:endParaRPr lang="es-MX" sz="2000" dirty="0"/>
          </a:p>
          <a:p>
            <a:r>
              <a:rPr lang="es-MX" sz="2000" dirty="0"/>
              <a:t>ejemplos de uso </a:t>
            </a:r>
          </a:p>
          <a:p>
            <a:pPr lvl="1"/>
            <a:r>
              <a:rPr lang="es-MX" sz="1600" dirty="0" err="1"/>
              <a:t>print</a:t>
            </a:r>
            <a:r>
              <a:rPr lang="es-MX" sz="1600" dirty="0"/>
              <a:t>(round(100/3)) &gt;&gt; 33</a:t>
            </a:r>
          </a:p>
        </p:txBody>
      </p:sp>
      <p:sp>
        <p:nvSpPr>
          <p:cNvPr id="3" name="Marcador de pie de página 2">
            <a:extLst>
              <a:ext uri="{FF2B5EF4-FFF2-40B4-BE49-F238E27FC236}">
                <a16:creationId xmlns:a16="http://schemas.microsoft.com/office/drawing/2014/main" id="{ED576169-15ED-EBCB-14DE-A64CBD75A531}"/>
              </a:ext>
            </a:extLst>
          </p:cNvPr>
          <p:cNvSpPr>
            <a:spLocks noGrp="1"/>
          </p:cNvSpPr>
          <p:nvPr>
            <p:ph type="ftr" sz="quarter" idx="11"/>
          </p:nvPr>
        </p:nvSpPr>
        <p:spPr>
          <a:xfrm>
            <a:off x="4547698" y="6356350"/>
            <a:ext cx="5687683" cy="365125"/>
          </a:xfrm>
        </p:spPr>
        <p:txBody>
          <a:bodyPr>
            <a:normAutofit/>
          </a:bodyPr>
          <a:lstStyle/>
          <a:p>
            <a:pPr algn="l">
              <a:spcAft>
                <a:spcPts val="600"/>
              </a:spcAft>
            </a:pPr>
            <a:r>
              <a:rPr lang="es-MX" sz="1050"/>
              <a:t>Arabots Robotics</a:t>
            </a:r>
          </a:p>
        </p:txBody>
      </p:sp>
      <p:sp>
        <p:nvSpPr>
          <p:cNvPr id="4" name="Marcador de número de diapositiva 3">
            <a:extLst>
              <a:ext uri="{FF2B5EF4-FFF2-40B4-BE49-F238E27FC236}">
                <a16:creationId xmlns:a16="http://schemas.microsoft.com/office/drawing/2014/main" id="{44757246-E5AE-6DAF-FC0E-4CC0DF51E80D}"/>
              </a:ext>
            </a:extLst>
          </p:cNvPr>
          <p:cNvSpPr>
            <a:spLocks noGrp="1"/>
          </p:cNvSpPr>
          <p:nvPr>
            <p:ph type="sldNum" sz="quarter" idx="12"/>
          </p:nvPr>
        </p:nvSpPr>
        <p:spPr>
          <a:xfrm>
            <a:off x="10353368" y="6356350"/>
            <a:ext cx="1358284" cy="365125"/>
          </a:xfrm>
        </p:spPr>
        <p:txBody>
          <a:bodyPr>
            <a:normAutofit/>
          </a:bodyPr>
          <a:lstStyle/>
          <a:p>
            <a:pPr>
              <a:spcAft>
                <a:spcPts val="600"/>
              </a:spcAft>
            </a:pPr>
            <a:fld id="{4EA4A3B0-B5DF-4E2B-B48F-E4B7B7872040}" type="slidenum">
              <a:rPr lang="es-MX" sz="1050"/>
              <a:pPr>
                <a:spcAft>
                  <a:spcPts val="600"/>
                </a:spcAft>
              </a:pPr>
              <a:t>24</a:t>
            </a:fld>
            <a:endParaRPr lang="es-MX" sz="1050"/>
          </a:p>
        </p:txBody>
      </p:sp>
    </p:spTree>
    <p:extLst>
      <p:ext uri="{BB962C8B-B14F-4D97-AF65-F5344CB8AC3E}">
        <p14:creationId xmlns:p14="http://schemas.microsoft.com/office/powerpoint/2010/main" val="368498833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784A47-4395-9A7C-9554-AE038F8647C3}"/>
              </a:ext>
            </a:extLst>
          </p:cNvPr>
          <p:cNvSpPr>
            <a:spLocks noGrp="1"/>
          </p:cNvSpPr>
          <p:nvPr>
            <p:ph type="title"/>
          </p:nvPr>
        </p:nvSpPr>
        <p:spPr/>
        <p:txBody>
          <a:bodyPr/>
          <a:lstStyle/>
          <a:p>
            <a:r>
              <a:rPr lang="es-MX" dirty="0">
                <a:solidFill>
                  <a:schemeClr val="accent5">
                    <a:lumMod val="20000"/>
                    <a:lumOff val="80000"/>
                  </a:schemeClr>
                </a:solidFill>
              </a:rPr>
              <a:t>Ejercicios redondeo</a:t>
            </a:r>
          </a:p>
        </p:txBody>
      </p:sp>
      <p:sp>
        <p:nvSpPr>
          <p:cNvPr id="3" name="Marcador de contenido 2">
            <a:extLst>
              <a:ext uri="{FF2B5EF4-FFF2-40B4-BE49-F238E27FC236}">
                <a16:creationId xmlns:a16="http://schemas.microsoft.com/office/drawing/2014/main" id="{FA986067-F129-F763-1F6C-53B6D2CBA059}"/>
              </a:ext>
            </a:extLst>
          </p:cNvPr>
          <p:cNvSpPr>
            <a:spLocks noGrp="1"/>
          </p:cNvSpPr>
          <p:nvPr>
            <p:ph sz="half" idx="1"/>
          </p:nvPr>
        </p:nvSpPr>
        <p:spPr>
          <a:xfrm>
            <a:off x="838200" y="1825625"/>
            <a:ext cx="10515598" cy="1979459"/>
          </a:xfrm>
        </p:spPr>
        <p:txBody>
          <a:bodyPr>
            <a:normAutofit/>
          </a:bodyPr>
          <a:lstStyle/>
          <a:p>
            <a:pPr marL="0" indent="0">
              <a:buNone/>
            </a:pPr>
            <a:r>
              <a:rPr lang="es-MX" b="0" i="0" dirty="0">
                <a:solidFill>
                  <a:srgbClr val="1C1D1F"/>
                </a:solidFill>
                <a:effectLst/>
                <a:latin typeface="udemy sans"/>
              </a:rPr>
              <a:t>Redondea el resultado de la división </a:t>
            </a:r>
            <a:r>
              <a:rPr lang="es-MX" b="1" i="0" dirty="0">
                <a:solidFill>
                  <a:srgbClr val="1C1D1F"/>
                </a:solidFill>
                <a:effectLst/>
                <a:latin typeface="udemy sans"/>
              </a:rPr>
              <a:t>10/3 </a:t>
            </a:r>
            <a:r>
              <a:rPr lang="es-MX" b="0" i="0" dirty="0">
                <a:solidFill>
                  <a:srgbClr val="1C1D1F"/>
                </a:solidFill>
                <a:effectLst/>
                <a:latin typeface="udemy sans"/>
              </a:rPr>
              <a:t>a un número con </a:t>
            </a:r>
            <a:r>
              <a:rPr lang="es-MX" b="1" i="0" dirty="0">
                <a:solidFill>
                  <a:srgbClr val="1C1D1F"/>
                </a:solidFill>
                <a:effectLst/>
                <a:latin typeface="udemy sans"/>
              </a:rPr>
              <a:t>2 decimales</a:t>
            </a:r>
            <a:r>
              <a:rPr lang="es-MX" b="0" i="0" dirty="0">
                <a:solidFill>
                  <a:srgbClr val="1C1D1F"/>
                </a:solidFill>
                <a:effectLst/>
                <a:latin typeface="udemy sans"/>
              </a:rPr>
              <a:t>, y </a:t>
            </a:r>
            <a:r>
              <a:rPr lang="es-MX" b="0" i="1" dirty="0">
                <a:solidFill>
                  <a:srgbClr val="1C1D1F"/>
                </a:solidFill>
                <a:effectLst/>
                <a:latin typeface="udemy sans"/>
              </a:rPr>
              <a:t>muestra en pantalla el valor redondeado</a:t>
            </a:r>
            <a:r>
              <a:rPr lang="es-MX" b="0" i="0" dirty="0">
                <a:solidFill>
                  <a:srgbClr val="1C1D1F"/>
                </a:solidFill>
                <a:effectLst/>
                <a:latin typeface="udemy sans"/>
              </a:rPr>
              <a:t>.</a:t>
            </a:r>
            <a:endParaRPr lang="es-MX" dirty="0"/>
          </a:p>
        </p:txBody>
      </p:sp>
      <p:sp>
        <p:nvSpPr>
          <p:cNvPr id="4" name="Marcador de contenido 3">
            <a:extLst>
              <a:ext uri="{FF2B5EF4-FFF2-40B4-BE49-F238E27FC236}">
                <a16:creationId xmlns:a16="http://schemas.microsoft.com/office/drawing/2014/main" id="{79768A01-14D1-A2C9-E182-F0B29E6836A0}"/>
              </a:ext>
            </a:extLst>
          </p:cNvPr>
          <p:cNvSpPr>
            <a:spLocks noGrp="1"/>
          </p:cNvSpPr>
          <p:nvPr>
            <p:ph sz="half" idx="2"/>
          </p:nvPr>
        </p:nvSpPr>
        <p:spPr>
          <a:xfrm>
            <a:off x="838200" y="5019463"/>
            <a:ext cx="10515600" cy="1325563"/>
          </a:xfrm>
        </p:spPr>
        <p:txBody>
          <a:bodyPr>
            <a:normAutofit/>
          </a:bodyPr>
          <a:lstStyle/>
          <a:p>
            <a:pPr marL="0" indent="0">
              <a:buNone/>
            </a:pPr>
            <a:r>
              <a:rPr lang="es-MX" b="0" i="0" dirty="0">
                <a:solidFill>
                  <a:srgbClr val="1C1D1F"/>
                </a:solidFill>
                <a:effectLst/>
                <a:latin typeface="udemy sans"/>
              </a:rPr>
              <a:t>Redondea el número </a:t>
            </a:r>
            <a:r>
              <a:rPr lang="es-MX" b="1" i="0" dirty="0">
                <a:solidFill>
                  <a:srgbClr val="1C1D1F"/>
                </a:solidFill>
                <a:effectLst/>
                <a:latin typeface="udemy sans"/>
              </a:rPr>
              <a:t>10.676767</a:t>
            </a:r>
            <a:r>
              <a:rPr lang="es-MX" b="0" i="0" dirty="0">
                <a:solidFill>
                  <a:srgbClr val="1C1D1F"/>
                </a:solidFill>
                <a:effectLst/>
                <a:latin typeface="udemy sans"/>
              </a:rPr>
              <a:t> al </a:t>
            </a:r>
            <a:r>
              <a:rPr lang="es-MX" b="1" i="0" dirty="0">
                <a:solidFill>
                  <a:srgbClr val="1C1D1F"/>
                </a:solidFill>
                <a:effectLst/>
                <a:latin typeface="udemy sans"/>
              </a:rPr>
              <a:t>entero </a:t>
            </a:r>
            <a:r>
              <a:rPr lang="es-MX" b="0" i="0" dirty="0">
                <a:solidFill>
                  <a:srgbClr val="1C1D1F"/>
                </a:solidFill>
                <a:effectLst/>
                <a:latin typeface="udemy sans"/>
              </a:rPr>
              <a:t>más próximo, y </a:t>
            </a:r>
            <a:r>
              <a:rPr lang="es-MX" b="0" i="1" dirty="0">
                <a:solidFill>
                  <a:srgbClr val="1C1D1F"/>
                </a:solidFill>
                <a:effectLst/>
                <a:latin typeface="udemy sans"/>
              </a:rPr>
              <a:t>muestra en pantalla el resultado</a:t>
            </a:r>
            <a:r>
              <a:rPr lang="es-MX" b="0" i="0" dirty="0">
                <a:solidFill>
                  <a:srgbClr val="1C1D1F"/>
                </a:solidFill>
                <a:effectLst/>
                <a:latin typeface="udemy sans"/>
              </a:rPr>
              <a:t>.</a:t>
            </a:r>
            <a:endParaRPr lang="es-MX" dirty="0"/>
          </a:p>
        </p:txBody>
      </p:sp>
      <p:sp>
        <p:nvSpPr>
          <p:cNvPr id="5" name="Marcador de pie de página 4">
            <a:extLst>
              <a:ext uri="{FF2B5EF4-FFF2-40B4-BE49-F238E27FC236}">
                <a16:creationId xmlns:a16="http://schemas.microsoft.com/office/drawing/2014/main" id="{F4EFC73B-5981-3143-6406-F16DFBBC7BDA}"/>
              </a:ext>
            </a:extLst>
          </p:cNvPr>
          <p:cNvSpPr>
            <a:spLocks noGrp="1"/>
          </p:cNvSpPr>
          <p:nvPr>
            <p:ph type="ftr" sz="quarter" idx="11"/>
          </p:nvPr>
        </p:nvSpPr>
        <p:spPr/>
        <p:txBody>
          <a:bodyPr/>
          <a:lstStyle/>
          <a:p>
            <a:r>
              <a:rPr lang="es-MX"/>
              <a:t>Arabots Robotics</a:t>
            </a:r>
          </a:p>
        </p:txBody>
      </p:sp>
      <p:sp>
        <p:nvSpPr>
          <p:cNvPr id="6" name="Marcador de número de diapositiva 5">
            <a:extLst>
              <a:ext uri="{FF2B5EF4-FFF2-40B4-BE49-F238E27FC236}">
                <a16:creationId xmlns:a16="http://schemas.microsoft.com/office/drawing/2014/main" id="{6CEFB29F-EDD1-5009-12C4-E3D198E5A8F9}"/>
              </a:ext>
            </a:extLst>
          </p:cNvPr>
          <p:cNvSpPr>
            <a:spLocks noGrp="1"/>
          </p:cNvSpPr>
          <p:nvPr>
            <p:ph type="sldNum" sz="quarter" idx="12"/>
          </p:nvPr>
        </p:nvSpPr>
        <p:spPr/>
        <p:txBody>
          <a:bodyPr/>
          <a:lstStyle/>
          <a:p>
            <a:fld id="{4EA4A3B0-B5DF-4E2B-B48F-E4B7B7872040}" type="slidenum">
              <a:rPr lang="es-MX" smtClean="0"/>
              <a:t>25</a:t>
            </a:fld>
            <a:endParaRPr lang="es-MX"/>
          </a:p>
        </p:txBody>
      </p:sp>
      <p:sp>
        <p:nvSpPr>
          <p:cNvPr id="8" name="CuadroTexto 7">
            <a:extLst>
              <a:ext uri="{FF2B5EF4-FFF2-40B4-BE49-F238E27FC236}">
                <a16:creationId xmlns:a16="http://schemas.microsoft.com/office/drawing/2014/main" id="{A0E53A49-0936-7522-0C10-CD068EACC99D}"/>
              </a:ext>
            </a:extLst>
          </p:cNvPr>
          <p:cNvSpPr txBox="1"/>
          <p:nvPr/>
        </p:nvSpPr>
        <p:spPr>
          <a:xfrm>
            <a:off x="838199" y="3661305"/>
            <a:ext cx="10515599" cy="954107"/>
          </a:xfrm>
          <a:prstGeom prst="rect">
            <a:avLst/>
          </a:prstGeom>
          <a:noFill/>
        </p:spPr>
        <p:txBody>
          <a:bodyPr wrap="square">
            <a:spAutoFit/>
          </a:bodyPr>
          <a:lstStyle/>
          <a:p>
            <a:r>
              <a:rPr lang="es-MX" sz="2800" b="0" i="0" dirty="0">
                <a:solidFill>
                  <a:srgbClr val="1C1D1F"/>
                </a:solidFill>
                <a:effectLst/>
                <a:latin typeface="udemy sans"/>
              </a:rPr>
              <a:t>Calcula la </a:t>
            </a:r>
            <a:r>
              <a:rPr lang="es-MX" sz="2800" b="1" i="0" dirty="0">
                <a:solidFill>
                  <a:srgbClr val="1C1D1F"/>
                </a:solidFill>
                <a:effectLst/>
                <a:latin typeface="udemy sans"/>
              </a:rPr>
              <a:t>raíz cuadrada de 5</a:t>
            </a:r>
            <a:r>
              <a:rPr lang="es-MX" sz="2800" b="0" i="0" dirty="0">
                <a:solidFill>
                  <a:srgbClr val="1C1D1F"/>
                </a:solidFill>
                <a:effectLst/>
                <a:latin typeface="udemy sans"/>
              </a:rPr>
              <a:t>, y </a:t>
            </a:r>
            <a:r>
              <a:rPr lang="es-MX" sz="2800" b="0" i="1" dirty="0">
                <a:solidFill>
                  <a:srgbClr val="1C1D1F"/>
                </a:solidFill>
                <a:effectLst/>
                <a:latin typeface="udemy sans"/>
              </a:rPr>
              <a:t>muestra en pantalla el resultado</a:t>
            </a:r>
            <a:r>
              <a:rPr lang="es-MX" sz="2800" b="0" i="0" dirty="0">
                <a:solidFill>
                  <a:srgbClr val="1C1D1F"/>
                </a:solidFill>
                <a:effectLst/>
                <a:latin typeface="udemy sans"/>
              </a:rPr>
              <a:t> redondeado con </a:t>
            </a:r>
            <a:r>
              <a:rPr lang="es-MX" sz="2800" b="1" i="0" dirty="0">
                <a:solidFill>
                  <a:srgbClr val="1C1D1F"/>
                </a:solidFill>
                <a:effectLst/>
                <a:latin typeface="udemy sans"/>
              </a:rPr>
              <a:t>4 posiciones decimales</a:t>
            </a:r>
            <a:r>
              <a:rPr lang="es-MX" sz="2800" b="0" i="0" dirty="0">
                <a:solidFill>
                  <a:srgbClr val="1C1D1F"/>
                </a:solidFill>
                <a:effectLst/>
                <a:latin typeface="udemy sans"/>
              </a:rPr>
              <a:t>.</a:t>
            </a:r>
            <a:endParaRPr lang="es-MX" sz="2800" dirty="0"/>
          </a:p>
        </p:txBody>
      </p:sp>
    </p:spTree>
    <p:extLst>
      <p:ext uri="{BB962C8B-B14F-4D97-AF65-F5344CB8AC3E}">
        <p14:creationId xmlns:p14="http://schemas.microsoft.com/office/powerpoint/2010/main" val="2310529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0BBF9F-640B-DF26-10ED-98337594EC7C}"/>
              </a:ext>
            </a:extLst>
          </p:cNvPr>
          <p:cNvSpPr>
            <a:spLocks noGrp="1"/>
          </p:cNvSpPr>
          <p:nvPr>
            <p:ph type="title"/>
          </p:nvPr>
        </p:nvSpPr>
        <p:spPr/>
        <p:txBody>
          <a:bodyPr/>
          <a:lstStyle/>
          <a:p>
            <a:r>
              <a:rPr lang="es-MX"/>
              <a:t>Quiz 2</a:t>
            </a:r>
            <a:endParaRPr lang="es-MX" dirty="0"/>
          </a:p>
        </p:txBody>
      </p:sp>
      <p:sp>
        <p:nvSpPr>
          <p:cNvPr id="3" name="Marcador de pie de página 2">
            <a:extLst>
              <a:ext uri="{FF2B5EF4-FFF2-40B4-BE49-F238E27FC236}">
                <a16:creationId xmlns:a16="http://schemas.microsoft.com/office/drawing/2014/main" id="{28D64CA7-BE4F-0817-D163-35853347A377}"/>
              </a:ext>
            </a:extLst>
          </p:cNvPr>
          <p:cNvSpPr>
            <a:spLocks noGrp="1"/>
          </p:cNvSpPr>
          <p:nvPr>
            <p:ph type="ftr" sz="quarter" idx="11"/>
          </p:nvPr>
        </p:nvSpPr>
        <p:spPr/>
        <p:txBody>
          <a:bodyPr/>
          <a:lstStyle/>
          <a:p>
            <a:r>
              <a:rPr lang="es-MX"/>
              <a:t>Arabots Robotics</a:t>
            </a:r>
          </a:p>
        </p:txBody>
      </p:sp>
      <p:sp>
        <p:nvSpPr>
          <p:cNvPr id="4" name="Marcador de número de diapositiva 3">
            <a:extLst>
              <a:ext uri="{FF2B5EF4-FFF2-40B4-BE49-F238E27FC236}">
                <a16:creationId xmlns:a16="http://schemas.microsoft.com/office/drawing/2014/main" id="{6CB43CDB-A5A7-CBAE-F22F-F22DB387C524}"/>
              </a:ext>
            </a:extLst>
          </p:cNvPr>
          <p:cNvSpPr>
            <a:spLocks noGrp="1"/>
          </p:cNvSpPr>
          <p:nvPr>
            <p:ph type="sldNum" sz="quarter" idx="12"/>
          </p:nvPr>
        </p:nvSpPr>
        <p:spPr/>
        <p:txBody>
          <a:bodyPr/>
          <a:lstStyle/>
          <a:p>
            <a:fld id="{4EA4A3B0-B5DF-4E2B-B48F-E4B7B7872040}" type="slidenum">
              <a:rPr lang="es-MX" smtClean="0"/>
              <a:t>26</a:t>
            </a:fld>
            <a:endParaRPr lang="es-MX"/>
          </a:p>
        </p:txBody>
      </p:sp>
      <p:sp>
        <p:nvSpPr>
          <p:cNvPr id="6" name="CuadroTexto 5">
            <a:extLst>
              <a:ext uri="{FF2B5EF4-FFF2-40B4-BE49-F238E27FC236}">
                <a16:creationId xmlns:a16="http://schemas.microsoft.com/office/drawing/2014/main" id="{4ADE9DF8-CA9D-B859-2768-522C4430F465}"/>
              </a:ext>
            </a:extLst>
          </p:cNvPr>
          <p:cNvSpPr txBox="1"/>
          <p:nvPr/>
        </p:nvSpPr>
        <p:spPr>
          <a:xfrm>
            <a:off x="838199" y="1495802"/>
            <a:ext cx="8787581" cy="369332"/>
          </a:xfrm>
          <a:prstGeom prst="rect">
            <a:avLst/>
          </a:prstGeom>
          <a:noFill/>
        </p:spPr>
        <p:txBody>
          <a:bodyPr wrap="square">
            <a:spAutoFit/>
          </a:bodyPr>
          <a:lstStyle/>
          <a:p>
            <a:pPr algn="l"/>
            <a:r>
              <a:rPr lang="es-MX" b="0" i="0">
                <a:solidFill>
                  <a:srgbClr val="1C1D1F"/>
                </a:solidFill>
                <a:effectLst/>
                <a:latin typeface="udemy sans"/>
              </a:rPr>
              <a:t>Pregunta 1:¿Cuál de estas afirmaciones es verdadera, acerca de las listas en Python?</a:t>
            </a:r>
            <a:endParaRPr lang="es-MX" b="0" i="0" dirty="0">
              <a:solidFill>
                <a:srgbClr val="1C1D1F"/>
              </a:solidFill>
              <a:effectLst/>
              <a:latin typeface="udemy sans"/>
            </a:endParaRPr>
          </a:p>
        </p:txBody>
      </p:sp>
      <p:pic>
        <p:nvPicPr>
          <p:cNvPr id="8" name="Imagen 7">
            <a:extLst>
              <a:ext uri="{FF2B5EF4-FFF2-40B4-BE49-F238E27FC236}">
                <a16:creationId xmlns:a16="http://schemas.microsoft.com/office/drawing/2014/main" id="{CAD22853-CEF3-5663-B49D-8F0D15EB0B5E}"/>
              </a:ext>
            </a:extLst>
          </p:cNvPr>
          <p:cNvPicPr>
            <a:picLocks noChangeAspect="1"/>
          </p:cNvPicPr>
          <p:nvPr/>
        </p:nvPicPr>
        <p:blipFill>
          <a:blip r:embed="rId2"/>
          <a:stretch>
            <a:fillRect/>
          </a:stretch>
        </p:blipFill>
        <p:spPr>
          <a:xfrm>
            <a:off x="1131938" y="1952874"/>
            <a:ext cx="9928124" cy="4315735"/>
          </a:xfrm>
          <a:prstGeom prst="rect">
            <a:avLst/>
          </a:prstGeom>
        </p:spPr>
      </p:pic>
    </p:spTree>
    <p:extLst>
      <p:ext uri="{BB962C8B-B14F-4D97-AF65-F5344CB8AC3E}">
        <p14:creationId xmlns:p14="http://schemas.microsoft.com/office/powerpoint/2010/main" val="2900551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C8E7CB6-80AF-D6CE-59A2-BF7FE7A25AF9}"/>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b="0" i="0" kern="1200">
                <a:solidFill>
                  <a:srgbClr val="FFFFFF"/>
                </a:solidFill>
                <a:effectLst/>
                <a:latin typeface="+mj-lt"/>
                <a:ea typeface="+mj-ea"/>
                <a:cs typeface="+mj-cs"/>
              </a:rPr>
              <a:t>Los sets pueden contener valores duplicados.?</a:t>
            </a:r>
            <a:endParaRPr lang="en-US" sz="4800" kern="1200">
              <a:solidFill>
                <a:srgbClr val="FFFFFF"/>
              </a:solidFill>
              <a:latin typeface="+mj-lt"/>
              <a:ea typeface="+mj-ea"/>
              <a:cs typeface="+mj-cs"/>
            </a:endParaRPr>
          </a:p>
        </p:txBody>
      </p:sp>
      <p:sp>
        <p:nvSpPr>
          <p:cNvPr id="3" name="Marcador de pie de página 2">
            <a:extLst>
              <a:ext uri="{FF2B5EF4-FFF2-40B4-BE49-F238E27FC236}">
                <a16:creationId xmlns:a16="http://schemas.microsoft.com/office/drawing/2014/main" id="{402BC520-F684-5C20-5CAA-E86099F24B29}"/>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1BDBFBBC-C0F1-55B2-581D-5853A334F56F}"/>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27</a:t>
            </a:fld>
            <a:endParaRPr lang="en-US" sz="1100">
              <a:solidFill>
                <a:srgbClr val="FFFFFF"/>
              </a:solidFill>
            </a:endParaRPr>
          </a:p>
        </p:txBody>
      </p:sp>
    </p:spTree>
    <p:extLst>
      <p:ext uri="{BB962C8B-B14F-4D97-AF65-F5344CB8AC3E}">
        <p14:creationId xmlns:p14="http://schemas.microsoft.com/office/powerpoint/2010/main" val="303313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72E03A1-C47D-8F93-3973-D5FB0B2224E6}"/>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2600" kern="1200">
                <a:solidFill>
                  <a:srgbClr val="FFFFFF"/>
                </a:solidFill>
                <a:latin typeface="+mj-lt"/>
                <a:ea typeface="+mj-ea"/>
                <a:cs typeface="+mj-cs"/>
              </a:rPr>
              <a:t>Supón que ejecutamos el siguiente código:</a:t>
            </a:r>
            <a:br>
              <a:rPr lang="en-US" sz="2600" kern="1200">
                <a:solidFill>
                  <a:srgbClr val="FFFFFF"/>
                </a:solidFill>
                <a:latin typeface="+mj-lt"/>
                <a:ea typeface="+mj-ea"/>
                <a:cs typeface="+mj-cs"/>
              </a:rPr>
            </a:br>
            <a:br>
              <a:rPr lang="en-US" sz="2600" kern="1200">
                <a:solidFill>
                  <a:srgbClr val="FFFFFF"/>
                </a:solidFill>
                <a:latin typeface="+mj-lt"/>
                <a:ea typeface="+mj-ea"/>
                <a:cs typeface="+mj-cs"/>
              </a:rPr>
            </a:br>
            <a:r>
              <a:rPr lang="en-US" sz="2600" kern="1200">
                <a:solidFill>
                  <a:srgbClr val="FFFFFF"/>
                </a:solidFill>
                <a:latin typeface="+mj-lt"/>
                <a:ea typeface="+mj-ea"/>
                <a:cs typeface="+mj-cs"/>
              </a:rPr>
              <a:t>num1 = 10</a:t>
            </a:r>
            <a:br>
              <a:rPr lang="en-US" sz="2600" kern="1200">
                <a:solidFill>
                  <a:srgbClr val="FFFFFF"/>
                </a:solidFill>
                <a:latin typeface="+mj-lt"/>
                <a:ea typeface="+mj-ea"/>
                <a:cs typeface="+mj-cs"/>
              </a:rPr>
            </a:br>
            <a:r>
              <a:rPr lang="en-US" sz="2600" kern="1200">
                <a:solidFill>
                  <a:srgbClr val="FFFFFF"/>
                </a:solidFill>
                <a:latin typeface="+mj-lt"/>
                <a:ea typeface="+mj-ea"/>
                <a:cs typeface="+mj-cs"/>
              </a:rPr>
              <a:t>num2 = 25</a:t>
            </a:r>
            <a:br>
              <a:rPr lang="en-US" sz="2600" kern="1200">
                <a:solidFill>
                  <a:srgbClr val="FFFFFF"/>
                </a:solidFill>
                <a:latin typeface="+mj-lt"/>
                <a:ea typeface="+mj-ea"/>
                <a:cs typeface="+mj-cs"/>
              </a:rPr>
            </a:br>
            <a:r>
              <a:rPr lang="en-US" sz="2600" kern="1200">
                <a:solidFill>
                  <a:srgbClr val="FFFFFF"/>
                </a:solidFill>
                <a:latin typeface="+mj-lt"/>
                <a:ea typeface="+mj-ea"/>
                <a:cs typeface="+mj-cs"/>
              </a:rPr>
              <a:t>num1 = num2</a:t>
            </a:r>
            <a:br>
              <a:rPr lang="en-US" sz="2600" kern="1200">
                <a:solidFill>
                  <a:srgbClr val="FFFFFF"/>
                </a:solidFill>
                <a:latin typeface="+mj-lt"/>
                <a:ea typeface="+mj-ea"/>
                <a:cs typeface="+mj-cs"/>
              </a:rPr>
            </a:br>
            <a:r>
              <a:rPr lang="en-US" sz="2600" kern="1200">
                <a:solidFill>
                  <a:srgbClr val="FFFFFF"/>
                </a:solidFill>
                <a:latin typeface="+mj-lt"/>
                <a:ea typeface="+mj-ea"/>
                <a:cs typeface="+mj-cs"/>
              </a:rPr>
              <a:t>¿Cuál será el valor de num1 y num2 al finalizar?</a:t>
            </a:r>
          </a:p>
        </p:txBody>
      </p:sp>
      <p:sp>
        <p:nvSpPr>
          <p:cNvPr id="19" name="Rectangle 1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ie de página 2">
            <a:extLst>
              <a:ext uri="{FF2B5EF4-FFF2-40B4-BE49-F238E27FC236}">
                <a16:creationId xmlns:a16="http://schemas.microsoft.com/office/drawing/2014/main" id="{8CF51ADF-FAB3-ADCF-7F72-78844EA30104}"/>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21" name="Rectangle 20">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A42640D9-CFF6-0782-68D1-5EE10DE14C53}"/>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28</a:t>
            </a:fld>
            <a:endParaRPr lang="en-US" sz="1100">
              <a:solidFill>
                <a:srgbClr val="FFFFFF"/>
              </a:solidFill>
            </a:endParaRPr>
          </a:p>
        </p:txBody>
      </p:sp>
    </p:spTree>
    <p:extLst>
      <p:ext uri="{BB962C8B-B14F-4D97-AF65-F5344CB8AC3E}">
        <p14:creationId xmlns:p14="http://schemas.microsoft.com/office/powerpoint/2010/main" val="566695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160105-159B-6B93-74B6-56DB363128CC}"/>
              </a:ext>
            </a:extLst>
          </p:cNvPr>
          <p:cNvSpPr>
            <a:spLocks noGrp="1"/>
          </p:cNvSpPr>
          <p:nvPr>
            <p:ph type="title"/>
          </p:nvPr>
        </p:nvSpPr>
        <p:spPr>
          <a:xfrm>
            <a:off x="4221803" y="1201002"/>
            <a:ext cx="7208197" cy="2779619"/>
          </a:xfrm>
        </p:spPr>
        <p:txBody>
          <a:bodyPr vert="horz" lIns="91440" tIns="45720" rIns="91440" bIns="45720" rtlCol="0" anchor="b">
            <a:normAutofit/>
          </a:bodyPr>
          <a:lstStyle/>
          <a:p>
            <a:r>
              <a:rPr lang="en-US" sz="4800" kern="1200">
                <a:solidFill>
                  <a:srgbClr val="FFFFFF"/>
                </a:solidFill>
                <a:latin typeface="+mj-lt"/>
                <a:ea typeface="+mj-ea"/>
                <a:cs typeface="+mj-cs"/>
              </a:rPr>
              <a:t>¿De qué tipo es el resultado de la siguiente suma?</a:t>
            </a:r>
            <a:br>
              <a:rPr lang="en-US" sz="4800" kern="1200">
                <a:solidFill>
                  <a:srgbClr val="FFFFFF"/>
                </a:solidFill>
                <a:latin typeface="+mj-lt"/>
                <a:ea typeface="+mj-ea"/>
                <a:cs typeface="+mj-cs"/>
              </a:rPr>
            </a:br>
            <a:br>
              <a:rPr lang="en-US" sz="4800" kern="1200">
                <a:solidFill>
                  <a:srgbClr val="FFFFFF"/>
                </a:solidFill>
                <a:latin typeface="+mj-lt"/>
                <a:ea typeface="+mj-ea"/>
                <a:cs typeface="+mj-cs"/>
              </a:rPr>
            </a:br>
            <a:r>
              <a:rPr lang="en-US" sz="4800" kern="1200">
                <a:solidFill>
                  <a:srgbClr val="FFFFFF"/>
                </a:solidFill>
                <a:latin typeface="+mj-lt"/>
                <a:ea typeface="+mj-ea"/>
                <a:cs typeface="+mj-cs"/>
              </a:rPr>
              <a:t>print(type(7.5 + 2.5))</a:t>
            </a:r>
          </a:p>
        </p:txBody>
      </p:sp>
      <p:sp>
        <p:nvSpPr>
          <p:cNvPr id="3" name="Marcador de pie de página 2">
            <a:extLst>
              <a:ext uri="{FF2B5EF4-FFF2-40B4-BE49-F238E27FC236}">
                <a16:creationId xmlns:a16="http://schemas.microsoft.com/office/drawing/2014/main" id="{EA1BAF27-181B-4F0A-C10D-BB4B3F62CB65}"/>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19" name="Rectangle 18">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arcador de número de diapositiva 3">
            <a:extLst>
              <a:ext uri="{FF2B5EF4-FFF2-40B4-BE49-F238E27FC236}">
                <a16:creationId xmlns:a16="http://schemas.microsoft.com/office/drawing/2014/main" id="{FF23DA31-D8A1-5DEF-8425-4FAAB46C262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29</a:t>
            </a:fld>
            <a:endParaRPr lang="en-US" sz="1100">
              <a:solidFill>
                <a:srgbClr val="FFFFFF"/>
              </a:solidFill>
            </a:endParaRPr>
          </a:p>
        </p:txBody>
      </p:sp>
    </p:spTree>
    <p:extLst>
      <p:ext uri="{BB962C8B-B14F-4D97-AF65-F5344CB8AC3E}">
        <p14:creationId xmlns:p14="http://schemas.microsoft.com/office/powerpoint/2010/main" val="2355925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EF09551E-ED72-F429-2316-9E0EC255D584}"/>
              </a:ext>
            </a:extLst>
          </p:cNvPr>
          <p:cNvSpPr>
            <a:spLocks noGrp="1" noChangeArrowheads="1"/>
          </p:cNvSpPr>
          <p:nvPr>
            <p:ph type="title"/>
          </p:nvPr>
        </p:nvSpPr>
        <p:spPr bwMode="auto">
          <a:xfrm>
            <a:off x="586478" y="1683756"/>
            <a:ext cx="3115265" cy="239635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eaLnBrk="1" fontAlgn="base" hangingPunct="1">
              <a:spcAft>
                <a:spcPct val="0"/>
              </a:spcAft>
              <a:buClrTx/>
              <a:buSzTx/>
              <a:tabLst/>
            </a:pPr>
            <a:r>
              <a:rPr kumimoji="0" lang="en-US" altLang="es-MX" sz="3600" b="1" i="0" u="none" strike="noStrike" kern="1200" cap="none" normalizeH="0" baseline="0" dirty="0">
                <a:ln>
                  <a:noFill/>
                </a:ln>
                <a:solidFill>
                  <a:srgbClr val="FFFFFF"/>
                </a:solidFill>
                <a:effectLst/>
                <a:latin typeface="+mj-lt"/>
                <a:ea typeface="+mj-ea"/>
                <a:cs typeface="+mj-cs"/>
              </a:rPr>
              <a:t>Práctica Print 1</a:t>
            </a:r>
            <a:endParaRPr kumimoji="0" lang="en-US" altLang="es-MX" sz="3600" b="0" i="0" u="none" strike="noStrike" kern="1200" cap="none" normalizeH="0" baseline="0" dirty="0">
              <a:ln>
                <a:noFill/>
              </a:ln>
              <a:solidFill>
                <a:srgbClr val="FFFFFF"/>
              </a:solidFill>
              <a:effectLst/>
              <a:latin typeface="+mj-lt"/>
              <a:ea typeface="+mj-ea"/>
              <a:cs typeface="+mj-cs"/>
            </a:endParaRPr>
          </a:p>
          <a:p>
            <a:pPr marL="0" marR="0" lvl="0" indent="0" algn="r" eaLnBrk="1" fontAlgn="base" hangingPunct="1">
              <a:spcAft>
                <a:spcPct val="0"/>
              </a:spcAft>
              <a:buClrTx/>
              <a:buSzTx/>
              <a:tabLst/>
            </a:pPr>
            <a:r>
              <a:rPr kumimoji="0" lang="en-US" altLang="es-MX" sz="4000" b="1" i="0" u="none" strike="noStrike" kern="1200" cap="none" normalizeH="0" baseline="0" dirty="0">
                <a:ln>
                  <a:noFill/>
                </a:ln>
                <a:solidFill>
                  <a:srgbClr val="FFFFFF"/>
                </a:solidFill>
                <a:effectLst/>
                <a:latin typeface="+mj-lt"/>
                <a:ea typeface="+mj-ea"/>
                <a:cs typeface="+mj-cs"/>
              </a:rPr>
              <a:t>.</a:t>
            </a:r>
            <a:endParaRPr kumimoji="0" lang="en-US" altLang="es-MX" sz="4000" b="0" i="0" u="none" strike="noStrike" kern="1200" cap="none" normalizeH="0" baseline="0" dirty="0">
              <a:ln>
                <a:noFill/>
              </a:ln>
              <a:solidFill>
                <a:srgbClr val="FFFFFF"/>
              </a:solidFill>
              <a:effectLst/>
              <a:latin typeface="+mj-lt"/>
              <a:ea typeface="+mj-ea"/>
              <a:cs typeface="+mj-cs"/>
            </a:endParaRPr>
          </a:p>
        </p:txBody>
      </p:sp>
      <p:sp>
        <p:nvSpPr>
          <p:cNvPr id="3" name="Marcador de pie de página 2">
            <a:extLst>
              <a:ext uri="{FF2B5EF4-FFF2-40B4-BE49-F238E27FC236}">
                <a16:creationId xmlns:a16="http://schemas.microsoft.com/office/drawing/2014/main" id="{2FA9E9B5-1DF6-9BF1-DA96-6B6643019419}"/>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B8BEAD07-71F0-9659-8387-2FD151B4AF9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graphicFrame>
        <p:nvGraphicFramePr>
          <p:cNvPr id="8" name="CuadroTexto 5">
            <a:extLst>
              <a:ext uri="{FF2B5EF4-FFF2-40B4-BE49-F238E27FC236}">
                <a16:creationId xmlns:a16="http://schemas.microsoft.com/office/drawing/2014/main" id="{54909461-CCBF-A46C-2AFE-BEA8214C5F21}"/>
              </a:ext>
            </a:extLst>
          </p:cNvPr>
          <p:cNvGraphicFramePr/>
          <p:nvPr>
            <p:extLst>
              <p:ext uri="{D42A27DB-BD31-4B8C-83A1-F6EECF244321}">
                <p14:modId xmlns:p14="http://schemas.microsoft.com/office/powerpoint/2010/main" val="214206267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7444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15BF5F1-D451-E89D-A8B9-A735343D7C4C}"/>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2300" kern="1200">
                <a:solidFill>
                  <a:srgbClr val="FFFFFF"/>
                </a:solidFill>
                <a:latin typeface="+mj-lt"/>
                <a:ea typeface="+mj-ea"/>
                <a:cs typeface="+mj-cs"/>
              </a:rPr>
              <a:t>Dada una variable llamada num1, con un valor de 13.87:</a:t>
            </a:r>
            <a:br>
              <a:rPr lang="en-US" sz="2300" kern="1200">
                <a:solidFill>
                  <a:srgbClr val="FFFFFF"/>
                </a:solidFill>
                <a:latin typeface="+mj-lt"/>
                <a:ea typeface="+mj-ea"/>
                <a:cs typeface="+mj-cs"/>
              </a:rPr>
            </a:br>
            <a:br>
              <a:rPr lang="en-US" sz="2300" kern="1200">
                <a:solidFill>
                  <a:srgbClr val="FFFFFF"/>
                </a:solidFill>
                <a:latin typeface="+mj-lt"/>
                <a:ea typeface="+mj-ea"/>
                <a:cs typeface="+mj-cs"/>
              </a:rPr>
            </a:br>
            <a:r>
              <a:rPr lang="en-US" sz="2300" kern="1200">
                <a:solidFill>
                  <a:srgbClr val="FFFFFF"/>
                </a:solidFill>
                <a:latin typeface="+mj-lt"/>
                <a:ea typeface="+mj-ea"/>
                <a:cs typeface="+mj-cs"/>
              </a:rPr>
              <a:t>num1 = 13.87</a:t>
            </a:r>
            <a:br>
              <a:rPr lang="en-US" sz="2300" kern="1200">
                <a:solidFill>
                  <a:srgbClr val="FFFFFF"/>
                </a:solidFill>
                <a:latin typeface="+mj-lt"/>
                <a:ea typeface="+mj-ea"/>
                <a:cs typeface="+mj-cs"/>
              </a:rPr>
            </a:br>
            <a:br>
              <a:rPr lang="en-US" sz="2300" kern="1200">
                <a:solidFill>
                  <a:srgbClr val="FFFFFF"/>
                </a:solidFill>
                <a:latin typeface="+mj-lt"/>
                <a:ea typeface="+mj-ea"/>
                <a:cs typeface="+mj-cs"/>
              </a:rPr>
            </a:br>
            <a:r>
              <a:rPr lang="en-US" sz="2300" kern="1200">
                <a:solidFill>
                  <a:srgbClr val="FFFFFF"/>
                </a:solidFill>
                <a:latin typeface="+mj-lt"/>
                <a:ea typeface="+mj-ea"/>
                <a:cs typeface="+mj-cs"/>
              </a:rPr>
              <a:t>Las siguientes líneas en Python, arrojarían el mismo resultado:</a:t>
            </a:r>
            <a:br>
              <a:rPr lang="en-US" sz="2300" kern="1200">
                <a:solidFill>
                  <a:srgbClr val="FFFFFF"/>
                </a:solidFill>
                <a:latin typeface="+mj-lt"/>
                <a:ea typeface="+mj-ea"/>
                <a:cs typeface="+mj-cs"/>
              </a:rPr>
            </a:br>
            <a:br>
              <a:rPr lang="en-US" sz="2300" kern="1200">
                <a:solidFill>
                  <a:srgbClr val="FFFFFF"/>
                </a:solidFill>
                <a:latin typeface="+mj-lt"/>
                <a:ea typeface="+mj-ea"/>
                <a:cs typeface="+mj-cs"/>
              </a:rPr>
            </a:br>
            <a:r>
              <a:rPr lang="en-US" sz="2300" kern="1200">
                <a:solidFill>
                  <a:srgbClr val="FFFFFF"/>
                </a:solidFill>
                <a:latin typeface="+mj-lt"/>
                <a:ea typeface="+mj-ea"/>
                <a:cs typeface="+mj-cs"/>
              </a:rPr>
              <a:t>print(round(num1))</a:t>
            </a:r>
            <a:br>
              <a:rPr lang="en-US" sz="2300" kern="1200">
                <a:solidFill>
                  <a:srgbClr val="FFFFFF"/>
                </a:solidFill>
                <a:latin typeface="+mj-lt"/>
                <a:ea typeface="+mj-ea"/>
                <a:cs typeface="+mj-cs"/>
              </a:rPr>
            </a:br>
            <a:r>
              <a:rPr lang="en-US" sz="2300" kern="1200">
                <a:solidFill>
                  <a:srgbClr val="FFFFFF"/>
                </a:solidFill>
                <a:latin typeface="+mj-lt"/>
                <a:ea typeface="+mj-ea"/>
                <a:cs typeface="+mj-cs"/>
              </a:rPr>
              <a:t>print(int(num1))</a:t>
            </a:r>
          </a:p>
        </p:txBody>
      </p:sp>
      <p:sp>
        <p:nvSpPr>
          <p:cNvPr id="19" name="Rectangle 1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ie de página 2">
            <a:extLst>
              <a:ext uri="{FF2B5EF4-FFF2-40B4-BE49-F238E27FC236}">
                <a16:creationId xmlns:a16="http://schemas.microsoft.com/office/drawing/2014/main" id="{71E8960D-C49B-28F3-FD74-A5A70F51FD3A}"/>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21" name="Rectangle 20">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0A99931E-542D-6753-5C05-B6867F116EE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30</a:t>
            </a:fld>
            <a:endParaRPr lang="en-US" sz="1100">
              <a:solidFill>
                <a:srgbClr val="FFFFFF"/>
              </a:solidFill>
            </a:endParaRPr>
          </a:p>
        </p:txBody>
      </p:sp>
    </p:spTree>
    <p:extLst>
      <p:ext uri="{BB962C8B-B14F-4D97-AF65-F5344CB8AC3E}">
        <p14:creationId xmlns:p14="http://schemas.microsoft.com/office/powerpoint/2010/main" val="58515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142AB659-5F79-841C-33C6-0A84235B614D}"/>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a:solidFill>
                  <a:srgbClr val="FFFFFF"/>
                </a:solidFill>
                <a:latin typeface="+mj-lt"/>
                <a:ea typeface="+mj-ea"/>
                <a:cs typeface="+mj-cs"/>
              </a:rPr>
              <a:t>¿De qué tipo es el valor de la variable num1?</a:t>
            </a:r>
            <a:br>
              <a:rPr lang="en-US" sz="4800" kern="1200">
                <a:solidFill>
                  <a:srgbClr val="FFFFFF"/>
                </a:solidFill>
                <a:latin typeface="+mj-lt"/>
                <a:ea typeface="+mj-ea"/>
                <a:cs typeface="+mj-cs"/>
              </a:rPr>
            </a:br>
            <a:br>
              <a:rPr lang="en-US" sz="4800" kern="1200">
                <a:solidFill>
                  <a:srgbClr val="FFFFFF"/>
                </a:solidFill>
                <a:latin typeface="+mj-lt"/>
                <a:ea typeface="+mj-ea"/>
                <a:cs typeface="+mj-cs"/>
              </a:rPr>
            </a:br>
            <a:r>
              <a:rPr lang="en-US" sz="4800" kern="1200">
                <a:solidFill>
                  <a:srgbClr val="FFFFFF"/>
                </a:solidFill>
                <a:latin typeface="+mj-lt"/>
                <a:ea typeface="+mj-ea"/>
                <a:cs typeface="+mj-cs"/>
              </a:rPr>
              <a:t>num1 = round(13/2,0)</a:t>
            </a:r>
          </a:p>
        </p:txBody>
      </p:sp>
      <p:sp>
        <p:nvSpPr>
          <p:cNvPr id="3" name="Marcador de pie de página 2">
            <a:extLst>
              <a:ext uri="{FF2B5EF4-FFF2-40B4-BE49-F238E27FC236}">
                <a16:creationId xmlns:a16="http://schemas.microsoft.com/office/drawing/2014/main" id="{C4802AE1-06CB-990E-415A-91261BDEE0FE}"/>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4F8D6250-3009-403A-9BD4-9FDC2861ACE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rgbClr val="FFFFFF"/>
                </a:solidFill>
              </a:rPr>
              <a:pPr>
                <a:spcAft>
                  <a:spcPts val="600"/>
                </a:spcAft>
              </a:pPr>
              <a:t>31</a:t>
            </a:fld>
            <a:endParaRPr lang="en-US" sz="1100">
              <a:solidFill>
                <a:srgbClr val="FFFFFF"/>
              </a:solidFill>
            </a:endParaRPr>
          </a:p>
        </p:txBody>
      </p:sp>
    </p:spTree>
    <p:extLst>
      <p:ext uri="{BB962C8B-B14F-4D97-AF65-F5344CB8AC3E}">
        <p14:creationId xmlns:p14="http://schemas.microsoft.com/office/powerpoint/2010/main" val="3213891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02BD5DF1-F1C9-8DA4-AB16-535C58A9A0C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2600" b="0" i="0" kern="1200">
                <a:solidFill>
                  <a:srgbClr val="FFFFFF"/>
                </a:solidFill>
                <a:effectLst/>
                <a:latin typeface="+mj-lt"/>
                <a:ea typeface="+mj-ea"/>
                <a:cs typeface="+mj-cs"/>
              </a:rPr>
              <a:t>¿Cuál de los siguientes operadores me ayudaría a detectar si un valor es par o impar?</a:t>
            </a:r>
            <a:br>
              <a:rPr lang="en-US" sz="2600" b="0" i="0" kern="1200">
                <a:solidFill>
                  <a:srgbClr val="FFFFFF"/>
                </a:solidFill>
                <a:effectLst/>
                <a:latin typeface="+mj-lt"/>
                <a:ea typeface="+mj-ea"/>
                <a:cs typeface="+mj-cs"/>
              </a:rPr>
            </a:br>
            <a:br>
              <a:rPr lang="en-US" sz="2600" b="0" i="0" kern="1200">
                <a:solidFill>
                  <a:srgbClr val="FFFFFF"/>
                </a:solidFill>
                <a:effectLst/>
                <a:latin typeface="+mj-lt"/>
                <a:ea typeface="+mj-ea"/>
                <a:cs typeface="+mj-cs"/>
              </a:rPr>
            </a:br>
            <a:r>
              <a:rPr lang="en-US" sz="2600" b="0" i="0" kern="1200">
                <a:solidFill>
                  <a:srgbClr val="FFFFFF"/>
                </a:solidFill>
                <a:effectLst/>
                <a:latin typeface="+mj-lt"/>
                <a:ea typeface="+mj-ea"/>
                <a:cs typeface="+mj-cs"/>
              </a:rPr>
              <a:t>/</a:t>
            </a:r>
            <a:br>
              <a:rPr lang="en-US" sz="2600" b="0" i="0" kern="1200">
                <a:solidFill>
                  <a:srgbClr val="FFFFFF"/>
                </a:solidFill>
                <a:effectLst/>
                <a:latin typeface="+mj-lt"/>
                <a:ea typeface="+mj-ea"/>
                <a:cs typeface="+mj-cs"/>
              </a:rPr>
            </a:br>
            <a:r>
              <a:rPr lang="en-US" sz="2600" b="0" i="0" kern="1200">
                <a:solidFill>
                  <a:srgbClr val="FFFFFF"/>
                </a:solidFill>
                <a:effectLst/>
                <a:latin typeface="+mj-lt"/>
                <a:ea typeface="+mj-ea"/>
                <a:cs typeface="+mj-cs"/>
              </a:rPr>
              <a:t>//</a:t>
            </a:r>
            <a:br>
              <a:rPr lang="en-US" sz="2600" b="0" i="0" kern="1200">
                <a:solidFill>
                  <a:srgbClr val="FFFFFF"/>
                </a:solidFill>
                <a:effectLst/>
                <a:latin typeface="+mj-lt"/>
                <a:ea typeface="+mj-ea"/>
                <a:cs typeface="+mj-cs"/>
              </a:rPr>
            </a:br>
            <a:r>
              <a:rPr lang="en-US" sz="2600" b="0" i="0" kern="1200">
                <a:solidFill>
                  <a:srgbClr val="FFFFFF"/>
                </a:solidFill>
                <a:effectLst/>
                <a:latin typeface="+mj-lt"/>
                <a:ea typeface="+mj-ea"/>
                <a:cs typeface="+mj-cs"/>
              </a:rPr>
              <a:t>%</a:t>
            </a:r>
            <a:br>
              <a:rPr lang="en-US" sz="2600" b="0" i="0" kern="1200">
                <a:solidFill>
                  <a:srgbClr val="FFFFFF"/>
                </a:solidFill>
                <a:effectLst/>
                <a:latin typeface="+mj-lt"/>
                <a:ea typeface="+mj-ea"/>
                <a:cs typeface="+mj-cs"/>
              </a:rPr>
            </a:br>
            <a:r>
              <a:rPr lang="en-US" sz="2600" b="0" i="0" kern="1200">
                <a:solidFill>
                  <a:srgbClr val="FFFFFF"/>
                </a:solidFill>
                <a:effectLst/>
                <a:latin typeface="+mj-lt"/>
                <a:ea typeface="+mj-ea"/>
                <a:cs typeface="+mj-cs"/>
              </a:rPr>
              <a:t>**0.5</a:t>
            </a:r>
            <a:endParaRPr lang="en-US" sz="2600" kern="1200">
              <a:solidFill>
                <a:srgbClr val="FFFFFF"/>
              </a:solidFill>
              <a:latin typeface="+mj-lt"/>
              <a:ea typeface="+mj-ea"/>
              <a:cs typeface="+mj-cs"/>
            </a:endParaRPr>
          </a:p>
        </p:txBody>
      </p:sp>
      <p:sp>
        <p:nvSpPr>
          <p:cNvPr id="3" name="Marcador de pie de página 2">
            <a:extLst>
              <a:ext uri="{FF2B5EF4-FFF2-40B4-BE49-F238E27FC236}">
                <a16:creationId xmlns:a16="http://schemas.microsoft.com/office/drawing/2014/main" id="{482BD88B-6958-884C-E1B1-44B7EFF229F5}"/>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5D3775E3-F654-AB9F-444E-081A424449F9}"/>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32</a:t>
            </a:fld>
            <a:endParaRPr lang="en-US" sz="1100">
              <a:solidFill>
                <a:schemeClr val="tx1">
                  <a:lumMod val="50000"/>
                  <a:lumOff val="50000"/>
                </a:schemeClr>
              </a:solidFill>
            </a:endParaRPr>
          </a:p>
        </p:txBody>
      </p:sp>
    </p:spTree>
    <p:extLst>
      <p:ext uri="{BB962C8B-B14F-4D97-AF65-F5344CB8AC3E}">
        <p14:creationId xmlns:p14="http://schemas.microsoft.com/office/powerpoint/2010/main" val="236867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BD617C-4D22-2340-654A-60EE9585236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Proyecto2</a:t>
            </a:r>
          </a:p>
        </p:txBody>
      </p:sp>
      <p:sp>
        <p:nvSpPr>
          <p:cNvPr id="5" name="Marcador de pie de página 4">
            <a:extLst>
              <a:ext uri="{FF2B5EF4-FFF2-40B4-BE49-F238E27FC236}">
                <a16:creationId xmlns:a16="http://schemas.microsoft.com/office/drawing/2014/main" id="{0DB50E13-5CBC-1748-EF40-1C4B0F97C862}"/>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8" name="CuadroTexto 7">
            <a:extLst>
              <a:ext uri="{FF2B5EF4-FFF2-40B4-BE49-F238E27FC236}">
                <a16:creationId xmlns:a16="http://schemas.microsoft.com/office/drawing/2014/main" id="{8875920D-01E9-E1CA-6A0F-D733FCDA20A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La situación es esta: tú trabajas en una empresa donde los vendedores reciben comisiones del 13% por sus ventas totales, y tu jefe quiere que ayudes a los vendedores a calcular sus comisiones creando un programa que les pregunte su nombre y cuánto han vendido en este mes. Tu programa le va a responder con una frase que incluya su nombre y el monto que le corresponde por las comisiones. </a:t>
            </a:r>
          </a:p>
        </p:txBody>
      </p:sp>
      <p:sp>
        <p:nvSpPr>
          <p:cNvPr id="6" name="Marcador de número de diapositiva 5">
            <a:extLst>
              <a:ext uri="{FF2B5EF4-FFF2-40B4-BE49-F238E27FC236}">
                <a16:creationId xmlns:a16="http://schemas.microsoft.com/office/drawing/2014/main" id="{3E85ADB0-0658-7744-D1CB-CD6A5DD860CF}"/>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33</a:t>
            </a:fld>
            <a:endParaRPr lang="en-US" sz="1100">
              <a:solidFill>
                <a:schemeClr val="tx1">
                  <a:lumMod val="50000"/>
                  <a:lumOff val="50000"/>
                </a:schemeClr>
              </a:solidFill>
            </a:endParaRPr>
          </a:p>
        </p:txBody>
      </p:sp>
    </p:spTree>
    <p:extLst>
      <p:ext uri="{BB962C8B-B14F-4D97-AF65-F5344CB8AC3E}">
        <p14:creationId xmlns:p14="http://schemas.microsoft.com/office/powerpoint/2010/main" val="2680148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9A46D5C-FC31-CF2A-AFE6-159B8CE9FB65}"/>
              </a:ext>
            </a:extLst>
          </p:cNvPr>
          <p:cNvSpPr>
            <a:spLocks noGrp="1"/>
          </p:cNvSpPr>
          <p:nvPr>
            <p:ph type="title"/>
          </p:nvPr>
        </p:nvSpPr>
        <p:spPr>
          <a:xfrm>
            <a:off x="992206" y="1608667"/>
            <a:ext cx="2823275" cy="4501127"/>
          </a:xfrm>
        </p:spPr>
        <p:txBody>
          <a:bodyPr anchor="t">
            <a:normAutofit/>
          </a:bodyPr>
          <a:lstStyle/>
          <a:p>
            <a:pPr algn="r"/>
            <a:r>
              <a:rPr lang="es-MX" sz="2200">
                <a:solidFill>
                  <a:srgbClr val="FFFFFF"/>
                </a:solidFill>
              </a:rPr>
              <a:t>Esto no es un programa complejo, pero es entendible que pueda complicarse cuando estás aprendiendo. Por más que lo que has aprendido hasta ahora es muy simple, ponerlo todo junto en un solo programa puede ser complejo, por lo que te doy un par de ayudas:</a:t>
            </a:r>
          </a:p>
        </p:txBody>
      </p:sp>
      <p:sp>
        <p:nvSpPr>
          <p:cNvPr id="3" name="Marcador de contenido 2">
            <a:extLst>
              <a:ext uri="{FF2B5EF4-FFF2-40B4-BE49-F238E27FC236}">
                <a16:creationId xmlns:a16="http://schemas.microsoft.com/office/drawing/2014/main" id="{391D6D27-FF35-76DB-4FB2-0A01D2477F77}"/>
              </a:ext>
            </a:extLst>
          </p:cNvPr>
          <p:cNvSpPr>
            <a:spLocks noGrp="1"/>
          </p:cNvSpPr>
          <p:nvPr>
            <p:ph sz="half" idx="1"/>
          </p:nvPr>
        </p:nvSpPr>
        <p:spPr>
          <a:xfrm>
            <a:off x="4547698" y="1608667"/>
            <a:ext cx="3421958" cy="4501127"/>
          </a:xfrm>
        </p:spPr>
        <p:txBody>
          <a:bodyPr>
            <a:normAutofit/>
          </a:bodyPr>
          <a:lstStyle/>
          <a:p>
            <a:r>
              <a:rPr lang="es-MX" sz="2000"/>
              <a:t>Este programa debería comenzar preguntando cosas al usuario, por lo tanto, vas a necesitar input para poder recibir los ingresos del usuario y deberías usar variables para almacenar esos ingresos. Recuerda que los ingresos de usuarios se almacenan como strings. Por lo tanto, deberías convertir uno de esos ingresos en un float para poder hacer operaciones con él. </a:t>
            </a:r>
          </a:p>
        </p:txBody>
      </p:sp>
      <p:sp>
        <p:nvSpPr>
          <p:cNvPr id="4" name="Marcador de contenido 3">
            <a:extLst>
              <a:ext uri="{FF2B5EF4-FFF2-40B4-BE49-F238E27FC236}">
                <a16:creationId xmlns:a16="http://schemas.microsoft.com/office/drawing/2014/main" id="{290DD4FF-BE24-02AC-E4F5-6DDE2E68867B}"/>
              </a:ext>
            </a:extLst>
          </p:cNvPr>
          <p:cNvSpPr>
            <a:spLocks noGrp="1"/>
          </p:cNvSpPr>
          <p:nvPr>
            <p:ph sz="half" idx="2"/>
          </p:nvPr>
        </p:nvSpPr>
        <p:spPr>
          <a:xfrm>
            <a:off x="8289696" y="1608667"/>
            <a:ext cx="3421957" cy="4501127"/>
          </a:xfrm>
        </p:spPr>
        <p:txBody>
          <a:bodyPr>
            <a:normAutofit/>
          </a:bodyPr>
          <a:lstStyle/>
          <a:p>
            <a:r>
              <a:rPr lang="es-MX" sz="2000" dirty="0"/>
              <a:t>¿Y qué operaciones necesitas hacer? Bueno, calcular el 13% del número que haya ingresado el usuario. Es decir, que debes multiplicar ese número por 13 y luego dividirlo por 100. Recuerda almacenar ese resultado en una variable. </a:t>
            </a:r>
          </a:p>
        </p:txBody>
      </p:sp>
      <p:sp>
        <p:nvSpPr>
          <p:cNvPr id="5" name="Marcador de pie de página 4">
            <a:extLst>
              <a:ext uri="{FF2B5EF4-FFF2-40B4-BE49-F238E27FC236}">
                <a16:creationId xmlns:a16="http://schemas.microsoft.com/office/drawing/2014/main" id="{C1EC7634-3899-7FCD-0760-216274E1B383}"/>
              </a:ext>
            </a:extLst>
          </p:cNvPr>
          <p:cNvSpPr>
            <a:spLocks noGrp="1"/>
          </p:cNvSpPr>
          <p:nvPr>
            <p:ph type="ftr" sz="quarter" idx="11"/>
          </p:nvPr>
        </p:nvSpPr>
        <p:spPr>
          <a:xfrm>
            <a:off x="4547698" y="6356350"/>
            <a:ext cx="5687683" cy="365125"/>
          </a:xfrm>
        </p:spPr>
        <p:txBody>
          <a:bodyPr>
            <a:normAutofit/>
          </a:bodyPr>
          <a:lstStyle/>
          <a:p>
            <a:pPr algn="l">
              <a:spcAft>
                <a:spcPts val="600"/>
              </a:spcAft>
            </a:pPr>
            <a:r>
              <a:rPr lang="es-MX" sz="1050"/>
              <a:t>Arabots Robotics</a:t>
            </a:r>
          </a:p>
        </p:txBody>
      </p:sp>
      <p:sp>
        <p:nvSpPr>
          <p:cNvPr id="6" name="Marcador de número de diapositiva 5">
            <a:extLst>
              <a:ext uri="{FF2B5EF4-FFF2-40B4-BE49-F238E27FC236}">
                <a16:creationId xmlns:a16="http://schemas.microsoft.com/office/drawing/2014/main" id="{1D636F8D-CA81-C938-B9CE-9C13BA6ADA7B}"/>
              </a:ext>
            </a:extLst>
          </p:cNvPr>
          <p:cNvSpPr>
            <a:spLocks noGrp="1"/>
          </p:cNvSpPr>
          <p:nvPr>
            <p:ph type="sldNum" sz="quarter" idx="12"/>
          </p:nvPr>
        </p:nvSpPr>
        <p:spPr>
          <a:xfrm>
            <a:off x="10353368" y="6356350"/>
            <a:ext cx="1358284" cy="365125"/>
          </a:xfrm>
        </p:spPr>
        <p:txBody>
          <a:bodyPr>
            <a:normAutofit/>
          </a:bodyPr>
          <a:lstStyle/>
          <a:p>
            <a:pPr>
              <a:spcAft>
                <a:spcPts val="600"/>
              </a:spcAft>
            </a:pPr>
            <a:fld id="{4EA4A3B0-B5DF-4E2B-B48F-E4B7B7872040}" type="slidenum">
              <a:rPr lang="es-MX" sz="1050"/>
              <a:pPr>
                <a:spcAft>
                  <a:spcPts val="600"/>
                </a:spcAft>
              </a:pPr>
              <a:t>34</a:t>
            </a:fld>
            <a:endParaRPr lang="es-MX" sz="1050"/>
          </a:p>
        </p:txBody>
      </p:sp>
    </p:spTree>
    <p:extLst>
      <p:ext uri="{BB962C8B-B14F-4D97-AF65-F5344CB8AC3E}">
        <p14:creationId xmlns:p14="http://schemas.microsoft.com/office/powerpoint/2010/main" val="10672864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1D0415A1-DFBC-66F4-3C89-175B66D68F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5F01DB9-87FF-FA43-5DE0-0CEDF00A19B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MX" sz="5200">
                <a:solidFill>
                  <a:srgbClr val="FFFFFF"/>
                </a:solidFill>
              </a:rPr>
              <a:t>Inicio de la Clase 3</a:t>
            </a:r>
          </a:p>
        </p:txBody>
      </p:sp>
      <p:sp>
        <p:nvSpPr>
          <p:cNvPr id="3" name="Subtítulo 2">
            <a:extLst>
              <a:ext uri="{FF2B5EF4-FFF2-40B4-BE49-F238E27FC236}">
                <a16:creationId xmlns:a16="http://schemas.microsoft.com/office/drawing/2014/main" id="{378071C6-855D-814E-F5C6-4D700520C80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s-MX">
                <a:solidFill>
                  <a:srgbClr val="FFFFFF"/>
                </a:solidFill>
              </a:rPr>
              <a:t>14/10/2022</a:t>
            </a:r>
          </a:p>
        </p:txBody>
      </p:sp>
      <p:sp>
        <p:nvSpPr>
          <p:cNvPr id="4" name="Marcador de pie de página 3">
            <a:extLst>
              <a:ext uri="{FF2B5EF4-FFF2-40B4-BE49-F238E27FC236}">
                <a16:creationId xmlns:a16="http://schemas.microsoft.com/office/drawing/2014/main" id="{787BB548-5FDB-9538-8D0D-1E972A008F9F}"/>
              </a:ext>
            </a:extLst>
          </p:cNvPr>
          <p:cNvSpPr>
            <a:spLocks noGrp="1"/>
          </p:cNvSpPr>
          <p:nvPr>
            <p:ph type="ftr" sz="quarter" idx="11"/>
          </p:nvPr>
        </p:nvSpPr>
        <p:spPr>
          <a:xfrm>
            <a:off x="4038600" y="6356350"/>
            <a:ext cx="4114800" cy="365125"/>
          </a:xfrm>
        </p:spPr>
        <p:txBody>
          <a:bodyPr>
            <a:normAutofit/>
          </a:bodyPr>
          <a:lstStyle/>
          <a:p>
            <a:pPr>
              <a:spcAft>
                <a:spcPts val="600"/>
              </a:spcAft>
            </a:pPr>
            <a:r>
              <a:rPr lang="es-MX">
                <a:solidFill>
                  <a:srgbClr val="FFFFFF"/>
                </a:solidFill>
              </a:rPr>
              <a:t>Arabots Robotics</a:t>
            </a:r>
          </a:p>
        </p:txBody>
      </p:sp>
      <p:sp>
        <p:nvSpPr>
          <p:cNvPr id="5" name="Marcador de número de diapositiva 4">
            <a:extLst>
              <a:ext uri="{FF2B5EF4-FFF2-40B4-BE49-F238E27FC236}">
                <a16:creationId xmlns:a16="http://schemas.microsoft.com/office/drawing/2014/main" id="{DF33D120-66A3-BCFC-5391-1C2A31112898}"/>
              </a:ext>
            </a:extLst>
          </p:cNvPr>
          <p:cNvSpPr>
            <a:spLocks noGrp="1"/>
          </p:cNvSpPr>
          <p:nvPr>
            <p:ph type="sldNum" sz="quarter" idx="12"/>
          </p:nvPr>
        </p:nvSpPr>
        <p:spPr>
          <a:xfrm>
            <a:off x="8610600" y="6356350"/>
            <a:ext cx="2743200" cy="365125"/>
          </a:xfrm>
        </p:spPr>
        <p:txBody>
          <a:bodyPr>
            <a:normAutofit/>
          </a:bodyPr>
          <a:lstStyle/>
          <a:p>
            <a:pPr>
              <a:spcAft>
                <a:spcPts val="600"/>
              </a:spcAft>
            </a:pPr>
            <a:fld id="{4EA4A3B0-B5DF-4E2B-B48F-E4B7B7872040}" type="slidenum">
              <a:rPr lang="es-MX">
                <a:solidFill>
                  <a:srgbClr val="FFFFFF"/>
                </a:solidFill>
              </a:rPr>
              <a:pPr>
                <a:spcAft>
                  <a:spcPts val="600"/>
                </a:spcAft>
              </a:pPr>
              <a:t>35</a:t>
            </a:fld>
            <a:endParaRPr lang="es-MX">
              <a:solidFill>
                <a:srgbClr val="FFFFFF"/>
              </a:solidFill>
            </a:endParaRPr>
          </a:p>
        </p:txBody>
      </p:sp>
    </p:spTree>
    <p:extLst>
      <p:ext uri="{BB962C8B-B14F-4D97-AF65-F5344CB8AC3E}">
        <p14:creationId xmlns:p14="http://schemas.microsoft.com/office/powerpoint/2010/main" val="141004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C18F8AD-7E3F-C1B0-C0B4-80EE190D4CF9}"/>
              </a:ext>
            </a:extLst>
          </p:cNvPr>
          <p:cNvSpPr>
            <a:spLocks noGrp="1"/>
          </p:cNvSpPr>
          <p:nvPr>
            <p:ph type="title"/>
          </p:nvPr>
        </p:nvSpPr>
        <p:spPr>
          <a:xfrm>
            <a:off x="466722" y="586855"/>
            <a:ext cx="3201366" cy="3387497"/>
          </a:xfrm>
        </p:spPr>
        <p:txBody>
          <a:bodyPr anchor="b">
            <a:normAutofit/>
          </a:bodyPr>
          <a:lstStyle/>
          <a:p>
            <a:pPr algn="r"/>
            <a:r>
              <a:rPr lang="es-MX" sz="4000">
                <a:solidFill>
                  <a:srgbClr val="FFFFFF"/>
                </a:solidFill>
              </a:rPr>
              <a:t>Index( )</a:t>
            </a:r>
            <a:br>
              <a:rPr lang="es-MX" sz="4000">
                <a:solidFill>
                  <a:srgbClr val="FFFFFF"/>
                </a:solidFill>
              </a:rPr>
            </a:br>
            <a:endParaRPr lang="es-MX" sz="4000">
              <a:solidFill>
                <a:srgbClr val="FFFFFF"/>
              </a:solidFill>
            </a:endParaRPr>
          </a:p>
        </p:txBody>
      </p:sp>
      <p:sp>
        <p:nvSpPr>
          <p:cNvPr id="4" name="Marcador de pie de página 3">
            <a:extLst>
              <a:ext uri="{FF2B5EF4-FFF2-40B4-BE49-F238E27FC236}">
                <a16:creationId xmlns:a16="http://schemas.microsoft.com/office/drawing/2014/main" id="{C0424E1A-02D4-8952-441C-F5F078CA1C6F}"/>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E5C07EC9-0710-99D4-DCE4-EF180AB9B0F9}"/>
              </a:ext>
            </a:extLst>
          </p:cNvPr>
          <p:cNvSpPr>
            <a:spLocks noGrp="1"/>
          </p:cNvSpPr>
          <p:nvPr>
            <p:ph idx="1"/>
          </p:nvPr>
        </p:nvSpPr>
        <p:spPr>
          <a:xfrm>
            <a:off x="4093385" y="10138"/>
            <a:ext cx="8151126" cy="6858000"/>
          </a:xfrm>
        </p:spPr>
        <p:txBody>
          <a:bodyPr anchor="ctr">
            <a:normAutofit/>
          </a:bodyPr>
          <a:lstStyle/>
          <a:p>
            <a:pPr marL="0" indent="0">
              <a:buNone/>
            </a:pPr>
            <a:r>
              <a:rPr lang="es-MX" sz="2000" dirty="0"/>
              <a:t>Utilizamos el método </a:t>
            </a:r>
            <a:r>
              <a:rPr lang="es-MX" sz="2000" dirty="0" err="1"/>
              <a:t>index</a:t>
            </a:r>
            <a:r>
              <a:rPr lang="es-MX" sz="2000" dirty="0"/>
              <a:t>( ) para explorar </a:t>
            </a:r>
            <a:r>
              <a:rPr lang="es-MX" sz="2000" dirty="0" err="1"/>
              <a:t>strings</a:t>
            </a:r>
            <a:r>
              <a:rPr lang="es-MX" sz="2000" dirty="0"/>
              <a:t>, ya que permite hallar el índice de aparición de un </a:t>
            </a:r>
            <a:r>
              <a:rPr lang="es-MX" sz="2000" dirty="0" err="1"/>
              <a:t>caracter</a:t>
            </a:r>
            <a:r>
              <a:rPr lang="es-MX" sz="2000" dirty="0"/>
              <a:t> o cadena de caracteres dentro de un texto dado. </a:t>
            </a:r>
          </a:p>
          <a:p>
            <a:pPr marL="0" indent="0">
              <a:buNone/>
            </a:pPr>
            <a:r>
              <a:rPr lang="es-MX" sz="2000" dirty="0"/>
              <a:t>variable que almacena un </a:t>
            </a:r>
            <a:r>
              <a:rPr lang="es-MX" sz="2000" dirty="0" err="1"/>
              <a:t>string</a:t>
            </a:r>
            <a:r>
              <a:rPr lang="es-MX" sz="2000" dirty="0"/>
              <a:t> </a:t>
            </a:r>
          </a:p>
          <a:p>
            <a:pPr marL="0" indent="0">
              <a:buNone/>
            </a:pPr>
            <a:r>
              <a:rPr lang="es-MX" sz="2000" dirty="0"/>
              <a:t>	</a:t>
            </a:r>
            <a:r>
              <a:rPr lang="en-US" sz="2000" dirty="0" err="1"/>
              <a:t>string.index</a:t>
            </a:r>
            <a:r>
              <a:rPr lang="en-US" sz="2000" dirty="0"/>
              <a:t>(value, start, end)</a:t>
            </a:r>
            <a:endParaRPr lang="es-MX" sz="2000" dirty="0"/>
          </a:p>
          <a:p>
            <a:pPr marL="0" indent="0">
              <a:buNone/>
            </a:pPr>
            <a:r>
              <a:rPr lang="es-MX" sz="2000" dirty="0" err="1"/>
              <a:t>Value</a:t>
            </a:r>
            <a:r>
              <a:rPr lang="es-MX" sz="2000" dirty="0"/>
              <a:t>=</a:t>
            </a:r>
            <a:r>
              <a:rPr lang="es-MX" sz="2000" dirty="0" err="1"/>
              <a:t>caracter</a:t>
            </a:r>
            <a:r>
              <a:rPr lang="es-MX" sz="2000" dirty="0"/>
              <a:t>(es) buscado(s) </a:t>
            </a:r>
          </a:p>
          <a:p>
            <a:pPr marL="0" indent="0">
              <a:buNone/>
            </a:pPr>
            <a:r>
              <a:rPr lang="es-MX" sz="2000" dirty="0" err="1"/>
              <a:t>Stert</a:t>
            </a:r>
            <a:r>
              <a:rPr lang="es-MX" sz="2000" dirty="0"/>
              <a:t>=las apariciones antes del índice </a:t>
            </a:r>
            <a:r>
              <a:rPr lang="es-MX" sz="2000" dirty="0" err="1"/>
              <a:t>start</a:t>
            </a:r>
            <a:r>
              <a:rPr lang="es-MX" sz="2000" dirty="0"/>
              <a:t> se ignoran  </a:t>
            </a:r>
          </a:p>
          <a:p>
            <a:pPr marL="0" indent="0">
              <a:buNone/>
            </a:pPr>
            <a:r>
              <a:rPr lang="es-MX" sz="2000" dirty="0" err="1"/>
              <a:t>End</a:t>
            </a:r>
            <a:r>
              <a:rPr lang="es-MX" sz="2000" dirty="0"/>
              <a:t>= las apariciones luego del índice </a:t>
            </a:r>
            <a:r>
              <a:rPr lang="es-MX" sz="2000" dirty="0" err="1"/>
              <a:t>end</a:t>
            </a:r>
            <a:r>
              <a:rPr lang="es-MX" sz="2000" dirty="0"/>
              <a:t> se ignoran</a:t>
            </a:r>
          </a:p>
          <a:p>
            <a:pPr marL="0" indent="0">
              <a:buNone/>
            </a:pPr>
            <a:endParaRPr lang="es-MX" sz="2000" dirty="0"/>
          </a:p>
          <a:p>
            <a:pPr marL="0" indent="0">
              <a:buNone/>
            </a:pPr>
            <a:r>
              <a:rPr lang="es-MX" sz="2000" dirty="0"/>
              <a:t>	</a:t>
            </a:r>
            <a:r>
              <a:rPr lang="es-MX" sz="2000" dirty="0" err="1"/>
              <a:t>string</a:t>
            </a:r>
            <a:r>
              <a:rPr lang="es-MX" sz="2000" dirty="0"/>
              <a:t>[i] </a:t>
            </a:r>
          </a:p>
          <a:p>
            <a:pPr marL="0" indent="0">
              <a:buNone/>
            </a:pPr>
            <a:r>
              <a:rPr lang="es-MX" sz="2000" dirty="0"/>
              <a:t>devuelve el </a:t>
            </a:r>
            <a:r>
              <a:rPr lang="es-MX" sz="2000" dirty="0" err="1"/>
              <a:t>caracter</a:t>
            </a:r>
            <a:r>
              <a:rPr lang="es-MX" sz="2000" dirty="0"/>
              <a:t> en el índice i</a:t>
            </a:r>
          </a:p>
          <a:p>
            <a:pPr marL="0" indent="0">
              <a:buNone/>
            </a:pPr>
            <a:endParaRPr lang="es-MX" sz="2000" dirty="0"/>
          </a:p>
          <a:p>
            <a:pPr marL="0" indent="0">
              <a:buNone/>
            </a:pPr>
            <a:r>
              <a:rPr lang="es-MX" sz="2000" dirty="0"/>
              <a:t>	</a:t>
            </a:r>
            <a:r>
              <a:rPr lang="es-MX" sz="2000" dirty="0" err="1"/>
              <a:t>string.rindex</a:t>
            </a:r>
            <a:r>
              <a:rPr lang="es-MX" sz="2000" dirty="0"/>
              <a:t>(</a:t>
            </a:r>
            <a:r>
              <a:rPr lang="es-MX" sz="2000" dirty="0" err="1"/>
              <a:t>value</a:t>
            </a:r>
            <a:r>
              <a:rPr lang="es-MX" sz="2000" dirty="0"/>
              <a:t>, </a:t>
            </a:r>
            <a:r>
              <a:rPr lang="es-MX" sz="2000" dirty="0" err="1"/>
              <a:t>start</a:t>
            </a:r>
            <a:r>
              <a:rPr lang="es-MX" sz="2000" dirty="0"/>
              <a:t>, </a:t>
            </a:r>
            <a:r>
              <a:rPr lang="es-MX" sz="2000" dirty="0" err="1"/>
              <a:t>end</a:t>
            </a:r>
            <a:r>
              <a:rPr lang="es-MX" sz="2000" dirty="0"/>
              <a:t>) </a:t>
            </a:r>
          </a:p>
          <a:p>
            <a:pPr marL="0" indent="0">
              <a:buNone/>
            </a:pPr>
            <a:r>
              <a:rPr lang="es-MX" sz="2000" dirty="0"/>
              <a:t>devuelve el </a:t>
            </a:r>
            <a:r>
              <a:rPr lang="es-MX" sz="2000" dirty="0" err="1"/>
              <a:t>caracter</a:t>
            </a:r>
            <a:r>
              <a:rPr lang="es-MX" sz="2000" dirty="0"/>
              <a:t> en el índice i* búsqueda en sentido inverso</a:t>
            </a:r>
          </a:p>
          <a:p>
            <a:pPr marL="0" indent="0">
              <a:buNone/>
            </a:pPr>
            <a:r>
              <a:rPr lang="es-MX" sz="2000" dirty="0"/>
              <a:t> *: En Python, el índice en primera posición es el 0</a:t>
            </a:r>
          </a:p>
        </p:txBody>
      </p:sp>
      <p:sp>
        <p:nvSpPr>
          <p:cNvPr id="5" name="Marcador de número de diapositiva 4">
            <a:extLst>
              <a:ext uri="{FF2B5EF4-FFF2-40B4-BE49-F238E27FC236}">
                <a16:creationId xmlns:a16="http://schemas.microsoft.com/office/drawing/2014/main" id="{72AA0127-0B15-E669-2DDA-C60F732AEDCA}"/>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36</a:t>
            </a:fld>
            <a:endParaRPr lang="es-MX" sz="1100">
              <a:solidFill>
                <a:schemeClr val="tx1">
                  <a:lumMod val="50000"/>
                  <a:lumOff val="50000"/>
                </a:schemeClr>
              </a:solidFill>
            </a:endParaRPr>
          </a:p>
        </p:txBody>
      </p:sp>
    </p:spTree>
    <p:extLst>
      <p:ext uri="{BB962C8B-B14F-4D97-AF65-F5344CB8AC3E}">
        <p14:creationId xmlns:p14="http://schemas.microsoft.com/office/powerpoint/2010/main" val="2689587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0478BDF-7F56-5418-B0BC-A42C2D1BCB2A}"/>
              </a:ext>
            </a:extLst>
          </p:cNvPr>
          <p:cNvSpPr>
            <a:spLocks noGrp="1"/>
          </p:cNvSpPr>
          <p:nvPr>
            <p:ph type="title"/>
          </p:nvPr>
        </p:nvSpPr>
        <p:spPr>
          <a:xfrm>
            <a:off x="1371599" y="294538"/>
            <a:ext cx="9895951" cy="1033669"/>
          </a:xfrm>
        </p:spPr>
        <p:txBody>
          <a:bodyPr>
            <a:normAutofit/>
          </a:bodyPr>
          <a:lstStyle/>
          <a:p>
            <a:r>
              <a:rPr lang="es-MX" sz="4000" dirty="0">
                <a:solidFill>
                  <a:srgbClr val="FFFFFF"/>
                </a:solidFill>
              </a:rPr>
              <a:t>Ejercicios</a:t>
            </a:r>
          </a:p>
        </p:txBody>
      </p:sp>
      <p:sp>
        <p:nvSpPr>
          <p:cNvPr id="4" name="Marcador de pie de página 3">
            <a:extLst>
              <a:ext uri="{FF2B5EF4-FFF2-40B4-BE49-F238E27FC236}">
                <a16:creationId xmlns:a16="http://schemas.microsoft.com/office/drawing/2014/main" id="{3A3E9D4B-9412-8D6B-0A65-83BEE2CF2BE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3FCDC46A-CC1F-4BA9-1BD5-679155FF4BF6}"/>
              </a:ext>
            </a:extLst>
          </p:cNvPr>
          <p:cNvSpPr>
            <a:spLocks noGrp="1"/>
          </p:cNvSpPr>
          <p:nvPr>
            <p:ph idx="1"/>
          </p:nvPr>
        </p:nvSpPr>
        <p:spPr>
          <a:xfrm>
            <a:off x="1371599" y="2318197"/>
            <a:ext cx="9724031" cy="3683358"/>
          </a:xfrm>
        </p:spPr>
        <p:txBody>
          <a:bodyPr anchor="ctr">
            <a:normAutofit/>
          </a:bodyPr>
          <a:lstStyle/>
          <a:p>
            <a:r>
              <a:rPr lang="es-MX" sz="2000" b="0" i="0">
                <a:effectLst/>
                <a:latin typeface="udemy sans"/>
              </a:rPr>
              <a:t>Encuentra y muestra en pantalla qué caracter ocupa la quinta posición dentro de la siguiente palabra: "orde</a:t>
            </a:r>
            <a:r>
              <a:rPr lang="es-MX" sz="2000" b="1" i="0">
                <a:effectLst/>
                <a:latin typeface="udemy sans"/>
              </a:rPr>
              <a:t>n</a:t>
            </a:r>
            <a:r>
              <a:rPr lang="es-MX" sz="2000" b="0" i="0">
                <a:effectLst/>
                <a:latin typeface="udemy sans"/>
              </a:rPr>
              <a:t>ador“</a:t>
            </a:r>
          </a:p>
          <a:p>
            <a:r>
              <a:rPr lang="es-MX" sz="2000" b="0" i="0">
                <a:effectLst/>
                <a:latin typeface="udemy sans"/>
              </a:rPr>
              <a:t>Encuentra y muestra en pantalla el índice de la </a:t>
            </a:r>
            <a:r>
              <a:rPr lang="es-MX" sz="2000" b="1" i="1">
                <a:effectLst/>
                <a:latin typeface="udemy sans"/>
              </a:rPr>
              <a:t>primera </a:t>
            </a:r>
            <a:r>
              <a:rPr lang="es-MX" sz="2000" b="0" i="0">
                <a:effectLst/>
                <a:latin typeface="udemy sans"/>
              </a:rPr>
              <a:t>aparición de la palabra "</a:t>
            </a:r>
            <a:r>
              <a:rPr lang="es-MX" sz="2000" b="1" i="0">
                <a:effectLst/>
                <a:latin typeface="udemy sans"/>
              </a:rPr>
              <a:t>práctica</a:t>
            </a:r>
            <a:r>
              <a:rPr lang="es-MX" sz="2000" b="0" i="0">
                <a:effectLst/>
                <a:latin typeface="udemy sans"/>
              </a:rPr>
              <a:t>" en la siguiente frase:</a:t>
            </a:r>
          </a:p>
          <a:p>
            <a:pPr lvl="1"/>
            <a:r>
              <a:rPr lang="es-MX" sz="2000" b="0" i="1">
                <a:effectLst/>
                <a:latin typeface="udemy sans"/>
              </a:rPr>
              <a:t>"En teoría, la teoría y la práctica son los mismos. En la práctica, no lo son.“</a:t>
            </a:r>
          </a:p>
          <a:p>
            <a:r>
              <a:rPr lang="es-MX" sz="2000" b="0" i="0">
                <a:effectLst/>
                <a:latin typeface="udemy sans"/>
              </a:rPr>
              <a:t>Encuentra y muestra en pantalla el índice de la </a:t>
            </a:r>
            <a:r>
              <a:rPr lang="es-MX" sz="2000" b="1" i="1">
                <a:effectLst/>
                <a:latin typeface="udemy sans"/>
              </a:rPr>
              <a:t>última </a:t>
            </a:r>
            <a:r>
              <a:rPr lang="es-MX" sz="2000" b="0" i="0">
                <a:effectLst/>
                <a:latin typeface="udemy sans"/>
              </a:rPr>
              <a:t>aparición de la palabra "</a:t>
            </a:r>
            <a:r>
              <a:rPr lang="es-MX" sz="2000" b="1" i="0">
                <a:effectLst/>
                <a:latin typeface="udemy sans"/>
              </a:rPr>
              <a:t>práctica</a:t>
            </a:r>
            <a:r>
              <a:rPr lang="es-MX" sz="2000" b="0" i="0">
                <a:effectLst/>
                <a:latin typeface="udemy sans"/>
              </a:rPr>
              <a:t>" en la siguiente frase:</a:t>
            </a:r>
          </a:p>
          <a:p>
            <a:r>
              <a:rPr lang="es-MX" sz="2000" b="0" i="1">
                <a:effectLst/>
                <a:latin typeface="udemy sans"/>
              </a:rPr>
              <a:t>"En teoría, la teoría y la práctica son los mismos. En la práctica, no lo son."</a:t>
            </a:r>
            <a:endParaRPr lang="es-MX" sz="2000" b="0" i="0">
              <a:effectLst/>
              <a:latin typeface="udemy sans"/>
            </a:endParaRPr>
          </a:p>
          <a:p>
            <a:endParaRPr lang="es-MX" sz="2000" b="0" i="0">
              <a:effectLst/>
              <a:latin typeface="udemy sans"/>
            </a:endParaRPr>
          </a:p>
          <a:p>
            <a:endParaRPr lang="es-MX" sz="2000"/>
          </a:p>
        </p:txBody>
      </p:sp>
      <p:sp>
        <p:nvSpPr>
          <p:cNvPr id="5" name="Marcador de número de diapositiva 4">
            <a:extLst>
              <a:ext uri="{FF2B5EF4-FFF2-40B4-BE49-F238E27FC236}">
                <a16:creationId xmlns:a16="http://schemas.microsoft.com/office/drawing/2014/main" id="{DC70A05A-E166-845B-340D-CA75ABDEA6C7}"/>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37</a:t>
            </a:fld>
            <a:endParaRPr lang="es-MX" sz="1100">
              <a:solidFill>
                <a:schemeClr val="tx1">
                  <a:lumMod val="50000"/>
                  <a:lumOff val="50000"/>
                </a:schemeClr>
              </a:solidFill>
            </a:endParaRPr>
          </a:p>
        </p:txBody>
      </p:sp>
    </p:spTree>
    <p:extLst>
      <p:ext uri="{BB962C8B-B14F-4D97-AF65-F5344CB8AC3E}">
        <p14:creationId xmlns:p14="http://schemas.microsoft.com/office/powerpoint/2010/main" val="2478468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25DF32E-2224-ECBD-8147-437963B0F3C3}"/>
              </a:ext>
            </a:extLst>
          </p:cNvPr>
          <p:cNvSpPr>
            <a:spLocks noGrp="1"/>
          </p:cNvSpPr>
          <p:nvPr>
            <p:ph type="title"/>
          </p:nvPr>
        </p:nvSpPr>
        <p:spPr>
          <a:xfrm>
            <a:off x="826396" y="586855"/>
            <a:ext cx="4230100" cy="3387497"/>
          </a:xfrm>
        </p:spPr>
        <p:txBody>
          <a:bodyPr anchor="b">
            <a:normAutofit/>
          </a:bodyPr>
          <a:lstStyle/>
          <a:p>
            <a:pPr algn="r"/>
            <a:r>
              <a:rPr lang="es-MX" sz="4000" i="1" u="sng">
                <a:solidFill>
                  <a:srgbClr val="FFFFFF"/>
                </a:solidFill>
              </a:rPr>
              <a:t>S</a:t>
            </a:r>
            <a:r>
              <a:rPr lang="es-MX" sz="4000" i="1">
                <a:solidFill>
                  <a:srgbClr val="FFFFFF"/>
                </a:solidFill>
              </a:rPr>
              <a:t>ubstrings</a:t>
            </a:r>
          </a:p>
        </p:txBody>
      </p:sp>
      <p:sp>
        <p:nvSpPr>
          <p:cNvPr id="4" name="Marcador de pie de página 3">
            <a:extLst>
              <a:ext uri="{FF2B5EF4-FFF2-40B4-BE49-F238E27FC236}">
                <a16:creationId xmlns:a16="http://schemas.microsoft.com/office/drawing/2014/main" id="{901AC823-C554-C1B1-A167-DB0AA65FC66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7A367FDD-A253-0464-15CA-BBF3D273375B}"/>
              </a:ext>
            </a:extLst>
          </p:cNvPr>
          <p:cNvSpPr>
            <a:spLocks noGrp="1"/>
          </p:cNvSpPr>
          <p:nvPr>
            <p:ph idx="1"/>
          </p:nvPr>
        </p:nvSpPr>
        <p:spPr>
          <a:xfrm>
            <a:off x="5567938" y="0"/>
            <a:ext cx="6669334" cy="6847859"/>
          </a:xfrm>
        </p:spPr>
        <p:txBody>
          <a:bodyPr anchor="ctr">
            <a:normAutofit/>
          </a:bodyPr>
          <a:lstStyle/>
          <a:p>
            <a:pPr marL="0" indent="0">
              <a:buNone/>
            </a:pPr>
            <a:r>
              <a:rPr lang="es-MX" sz="1900" dirty="0"/>
              <a:t>Podemos extraer porciones de texto utilizando las herramientas de manipulación de </a:t>
            </a:r>
            <a:r>
              <a:rPr lang="es-MX" sz="1900" dirty="0" err="1"/>
              <a:t>strings</a:t>
            </a:r>
            <a:r>
              <a:rPr lang="es-MX" sz="1900" dirty="0"/>
              <a:t> conocidas como </a:t>
            </a:r>
            <a:r>
              <a:rPr lang="es-MX" sz="1900" dirty="0" err="1"/>
              <a:t>slicing</a:t>
            </a:r>
            <a:r>
              <a:rPr lang="es-MX" sz="1900" dirty="0"/>
              <a:t> (rebanar).</a:t>
            </a:r>
          </a:p>
          <a:p>
            <a:pPr marL="0" indent="0">
              <a:buNone/>
            </a:pPr>
            <a:endParaRPr lang="es-MX" sz="1900" dirty="0"/>
          </a:p>
          <a:p>
            <a:pPr marL="0" indent="0">
              <a:buNone/>
            </a:pPr>
            <a:r>
              <a:rPr lang="es-MX" sz="1900" dirty="0"/>
              <a:t>índice de inicio del </a:t>
            </a:r>
            <a:r>
              <a:rPr lang="es-MX" sz="1900" dirty="0" err="1"/>
              <a:t>sub-string</a:t>
            </a:r>
            <a:r>
              <a:rPr lang="es-MX" sz="1900" dirty="0"/>
              <a:t> (incluido) </a:t>
            </a:r>
          </a:p>
          <a:p>
            <a:pPr marL="0" indent="0">
              <a:buNone/>
            </a:pPr>
            <a:r>
              <a:rPr lang="es-MX" sz="1900" dirty="0"/>
              <a:t>				                    paso</a:t>
            </a:r>
          </a:p>
          <a:p>
            <a:pPr marL="0" indent="0">
              <a:buNone/>
            </a:pPr>
            <a:r>
              <a:rPr lang="es-MX" sz="1900" dirty="0"/>
              <a:t>                                        </a:t>
            </a:r>
            <a:r>
              <a:rPr lang="es-MX" sz="1900" dirty="0" err="1"/>
              <a:t>string</a:t>
            </a:r>
            <a:r>
              <a:rPr lang="es-MX" sz="1900" dirty="0"/>
              <a:t>[</a:t>
            </a:r>
            <a:r>
              <a:rPr lang="es-MX" sz="1900" dirty="0" err="1"/>
              <a:t>start:stop:step</a:t>
            </a:r>
            <a:r>
              <a:rPr lang="es-MX" sz="1900" dirty="0"/>
              <a:t>]</a:t>
            </a:r>
          </a:p>
          <a:p>
            <a:pPr marL="0" indent="0">
              <a:buNone/>
            </a:pPr>
            <a:endParaRPr lang="es-MX" sz="1900" dirty="0"/>
          </a:p>
          <a:p>
            <a:pPr marL="0" indent="0">
              <a:buNone/>
            </a:pPr>
            <a:r>
              <a:rPr lang="es-MX" sz="1900" dirty="0"/>
              <a:t>                         índice del final del </a:t>
            </a:r>
            <a:r>
              <a:rPr lang="es-MX" sz="1900" dirty="0" err="1"/>
              <a:t>sub-string</a:t>
            </a:r>
            <a:r>
              <a:rPr lang="es-MX" sz="1900" dirty="0"/>
              <a:t> (no incluido)</a:t>
            </a:r>
          </a:p>
          <a:p>
            <a:pPr marL="0" indent="0">
              <a:buNone/>
            </a:pPr>
            <a:r>
              <a:rPr lang="es-MX" sz="1900" dirty="0"/>
              <a:t>saludo= </a:t>
            </a:r>
            <a:r>
              <a:rPr lang="es-MX" sz="1900" dirty="0" err="1"/>
              <a:t>Hola_mundo</a:t>
            </a:r>
            <a:endParaRPr lang="es-MX" sz="1900" dirty="0"/>
          </a:p>
          <a:p>
            <a:pPr marL="0" indent="0">
              <a:buNone/>
            </a:pPr>
            <a:r>
              <a:rPr lang="pt-BR" sz="1900" dirty="0"/>
              <a:t>saludo = 0 1 2 3 4 5 6 7 8 9 </a:t>
            </a:r>
          </a:p>
          <a:p>
            <a:pPr marL="0" indent="0">
              <a:buNone/>
            </a:pPr>
            <a:endParaRPr lang="es-MX" sz="1900" dirty="0"/>
          </a:p>
          <a:p>
            <a:pPr marL="0" indent="0">
              <a:buNone/>
            </a:pPr>
            <a:r>
              <a:rPr lang="pt-BR" sz="1900" dirty="0"/>
              <a:t>print(saludo[2:6]) &gt;&gt; </a:t>
            </a:r>
            <a:r>
              <a:rPr lang="pt-BR" sz="1900" dirty="0" err="1"/>
              <a:t>la_M</a:t>
            </a:r>
            <a:r>
              <a:rPr lang="pt-BR" sz="1900" dirty="0"/>
              <a:t> </a:t>
            </a:r>
          </a:p>
          <a:p>
            <a:pPr marL="0" indent="0">
              <a:buNone/>
            </a:pPr>
            <a:r>
              <a:rPr lang="pt-BR" sz="1900" dirty="0"/>
              <a:t>print(saludo[3::3]) &gt;&gt; </a:t>
            </a:r>
            <a:r>
              <a:rPr lang="pt-BR" sz="1900" dirty="0" err="1"/>
              <a:t>auo</a:t>
            </a:r>
            <a:r>
              <a:rPr lang="pt-BR" sz="1900" dirty="0"/>
              <a:t>  </a:t>
            </a:r>
          </a:p>
          <a:p>
            <a:pPr marL="0" indent="0">
              <a:buNone/>
            </a:pPr>
            <a:r>
              <a:rPr lang="pt-BR" sz="1900" dirty="0"/>
              <a:t>	H o l a _ M u n d o---- 0 1 2 3 4 5 6 7 8 9</a:t>
            </a:r>
          </a:p>
          <a:p>
            <a:pPr marL="0" indent="0">
              <a:buNone/>
            </a:pPr>
            <a:r>
              <a:rPr lang="pt-BR" sz="1900" dirty="0"/>
              <a:t> print(saludo[::-1]) &gt;&gt; </a:t>
            </a:r>
            <a:r>
              <a:rPr lang="pt-BR" sz="1900" dirty="0" err="1"/>
              <a:t>odnuM_aloH</a:t>
            </a:r>
            <a:r>
              <a:rPr lang="pt-BR" sz="1900" dirty="0"/>
              <a:t>  </a:t>
            </a:r>
          </a:p>
          <a:p>
            <a:pPr marL="0" indent="0">
              <a:buNone/>
            </a:pPr>
            <a:r>
              <a:rPr lang="pt-BR" sz="1900" dirty="0"/>
              <a:t>	H o l a _ M u n d o -9 -8 -7 -6 -5 -4 -3 -2 -1 0 </a:t>
            </a:r>
          </a:p>
        </p:txBody>
      </p:sp>
      <p:sp>
        <p:nvSpPr>
          <p:cNvPr id="5" name="Marcador de número de diapositiva 4">
            <a:extLst>
              <a:ext uri="{FF2B5EF4-FFF2-40B4-BE49-F238E27FC236}">
                <a16:creationId xmlns:a16="http://schemas.microsoft.com/office/drawing/2014/main" id="{F0F12D17-2D06-B6F1-8DF7-3AF2F1403D40}"/>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38</a:t>
            </a:fld>
            <a:endParaRPr lang="es-MX" sz="1100">
              <a:solidFill>
                <a:schemeClr val="tx1">
                  <a:lumMod val="50000"/>
                  <a:lumOff val="50000"/>
                </a:schemeClr>
              </a:solidFill>
            </a:endParaRPr>
          </a:p>
        </p:txBody>
      </p:sp>
    </p:spTree>
    <p:extLst>
      <p:ext uri="{BB962C8B-B14F-4D97-AF65-F5344CB8AC3E}">
        <p14:creationId xmlns:p14="http://schemas.microsoft.com/office/powerpoint/2010/main" val="3012825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CF653A-610F-FF06-AB1D-807610E56032}"/>
              </a:ext>
            </a:extLst>
          </p:cNvPr>
          <p:cNvSpPr>
            <a:spLocks noGrp="1"/>
          </p:cNvSpPr>
          <p:nvPr>
            <p:ph type="title"/>
          </p:nvPr>
        </p:nvSpPr>
        <p:spPr>
          <a:xfrm>
            <a:off x="1371599" y="294538"/>
            <a:ext cx="9895951" cy="1033669"/>
          </a:xfrm>
        </p:spPr>
        <p:txBody>
          <a:bodyPr>
            <a:normAutofit/>
          </a:bodyPr>
          <a:lstStyle/>
          <a:p>
            <a:r>
              <a:rPr lang="es-MX" sz="4000" dirty="0">
                <a:solidFill>
                  <a:srgbClr val="FFFFFF"/>
                </a:solidFill>
              </a:rPr>
              <a:t>Ejercicios</a:t>
            </a:r>
          </a:p>
        </p:txBody>
      </p:sp>
      <p:sp>
        <p:nvSpPr>
          <p:cNvPr id="4" name="Marcador de pie de página 3">
            <a:extLst>
              <a:ext uri="{FF2B5EF4-FFF2-40B4-BE49-F238E27FC236}">
                <a16:creationId xmlns:a16="http://schemas.microsoft.com/office/drawing/2014/main" id="{11B4FCFE-C043-2573-1408-7AC4F63C0AC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46E2C13F-445D-64BA-E000-4B25CAB7AEB0}"/>
              </a:ext>
            </a:extLst>
          </p:cNvPr>
          <p:cNvSpPr>
            <a:spLocks noGrp="1"/>
          </p:cNvSpPr>
          <p:nvPr>
            <p:ph idx="1"/>
          </p:nvPr>
        </p:nvSpPr>
        <p:spPr>
          <a:xfrm>
            <a:off x="1371599" y="2318197"/>
            <a:ext cx="9724031" cy="3683358"/>
          </a:xfrm>
        </p:spPr>
        <p:txBody>
          <a:bodyPr anchor="ctr">
            <a:normAutofit/>
          </a:bodyPr>
          <a:lstStyle/>
          <a:p>
            <a:r>
              <a:rPr lang="es-MX" sz="2000" b="0" i="0">
                <a:effectLst/>
                <a:latin typeface="udemy sans"/>
              </a:rPr>
              <a:t>Extrae la primera palabra de la siguiente frase utilizando </a:t>
            </a:r>
            <a:r>
              <a:rPr lang="es-MX" sz="2000" b="0" i="1">
                <a:effectLst/>
                <a:latin typeface="udemy sans"/>
              </a:rPr>
              <a:t>slicing</a:t>
            </a:r>
            <a:r>
              <a:rPr lang="es-MX" sz="2000" b="0" i="0">
                <a:effectLst/>
                <a:latin typeface="udemy sans"/>
              </a:rPr>
              <a:t>, y muéstrala en pantalla:</a:t>
            </a:r>
          </a:p>
          <a:p>
            <a:pPr lvl="1"/>
            <a:r>
              <a:rPr lang="es-MX" sz="2000" b="0" i="1">
                <a:effectLst/>
                <a:latin typeface="udemy sans"/>
              </a:rPr>
              <a:t>"Controlar la complejidad es la esencia de la programación"</a:t>
            </a:r>
            <a:endParaRPr lang="es-MX" sz="2000" b="0" i="0">
              <a:effectLst/>
              <a:latin typeface="udemy sans"/>
            </a:endParaRPr>
          </a:p>
          <a:p>
            <a:pPr lvl="1"/>
            <a:r>
              <a:rPr lang="es-MX" sz="2000" b="0" i="0">
                <a:effectLst/>
                <a:latin typeface="udemy sans"/>
              </a:rPr>
              <a:t>Pista: "</a:t>
            </a:r>
            <a:r>
              <a:rPr lang="es-MX" sz="2000" b="0" i="1">
                <a:effectLst/>
                <a:latin typeface="udemy sans"/>
              </a:rPr>
              <a:t>Controlar</a:t>
            </a:r>
            <a:r>
              <a:rPr lang="es-MX" sz="2000" b="0" i="0">
                <a:effectLst/>
                <a:latin typeface="udemy sans"/>
              </a:rPr>
              <a:t>" tiene un largo de 9 caracteres.</a:t>
            </a:r>
          </a:p>
          <a:p>
            <a:r>
              <a:rPr lang="es-MX" sz="2000" b="0" i="0">
                <a:effectLst/>
                <a:latin typeface="udemy sans"/>
              </a:rPr>
              <a:t>Toma </a:t>
            </a:r>
            <a:r>
              <a:rPr lang="es-MX" sz="2000" b="1" i="1">
                <a:effectLst/>
                <a:latin typeface="udemy sans"/>
              </a:rPr>
              <a:t>cada tercer caracter</a:t>
            </a:r>
            <a:r>
              <a:rPr lang="es-MX" sz="2000" b="0" i="0">
                <a:effectLst/>
                <a:latin typeface="udemy sans"/>
              </a:rPr>
              <a:t> empezando </a:t>
            </a:r>
            <a:r>
              <a:rPr lang="es-MX" sz="2000" b="1" i="1">
                <a:effectLst/>
                <a:latin typeface="udemy sans"/>
              </a:rPr>
              <a:t>desde el noveno hasta el final de la frase</a:t>
            </a:r>
            <a:r>
              <a:rPr lang="es-MX" sz="2000" b="0" i="0">
                <a:effectLst/>
                <a:latin typeface="udemy sans"/>
              </a:rPr>
              <a:t>, e imprime el resultado.</a:t>
            </a:r>
          </a:p>
          <a:p>
            <a:pPr lvl="1"/>
            <a:r>
              <a:rPr lang="es-MX" sz="2000" b="0" i="1">
                <a:effectLst/>
                <a:latin typeface="udemy sans"/>
              </a:rPr>
              <a:t>"Nunca confíes en un ordenador que no puedas lanzar por una ventana"</a:t>
            </a:r>
            <a:endParaRPr lang="es-MX" sz="2000" b="0" i="0">
              <a:effectLst/>
              <a:latin typeface="udemy sans"/>
            </a:endParaRPr>
          </a:p>
          <a:p>
            <a:r>
              <a:rPr lang="es-MX" sz="2000" b="0" i="0">
                <a:effectLst/>
                <a:latin typeface="udemy sans"/>
              </a:rPr>
              <a:t>Invierte la posición de todos los caracteres de la siguiente frase y muestra el resultado en pantalla.</a:t>
            </a:r>
          </a:p>
          <a:p>
            <a:pPr lvl="1"/>
            <a:r>
              <a:rPr lang="es-MX" sz="2000" b="0" i="1">
                <a:effectLst/>
                <a:latin typeface="udemy sans"/>
              </a:rPr>
              <a:t>"Es genial trabajar con ordenadores. No discuten, lo recuerdan todo y no se beben tu cerveza"</a:t>
            </a:r>
            <a:endParaRPr lang="es-MX" sz="2000" b="0" i="0">
              <a:effectLst/>
              <a:latin typeface="udemy sans"/>
            </a:endParaRPr>
          </a:p>
          <a:p>
            <a:endParaRPr lang="es-MX" sz="2000"/>
          </a:p>
        </p:txBody>
      </p:sp>
      <p:sp>
        <p:nvSpPr>
          <p:cNvPr id="5" name="Marcador de número de diapositiva 4">
            <a:extLst>
              <a:ext uri="{FF2B5EF4-FFF2-40B4-BE49-F238E27FC236}">
                <a16:creationId xmlns:a16="http://schemas.microsoft.com/office/drawing/2014/main" id="{00EA952A-E7DE-479C-D5EF-54AA7015AEF1}"/>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39</a:t>
            </a:fld>
            <a:endParaRPr lang="es-MX" sz="1100">
              <a:solidFill>
                <a:schemeClr val="tx1">
                  <a:lumMod val="50000"/>
                  <a:lumOff val="50000"/>
                </a:schemeClr>
              </a:solidFill>
            </a:endParaRPr>
          </a:p>
        </p:txBody>
      </p:sp>
    </p:spTree>
    <p:extLst>
      <p:ext uri="{BB962C8B-B14F-4D97-AF65-F5344CB8AC3E}">
        <p14:creationId xmlns:p14="http://schemas.microsoft.com/office/powerpoint/2010/main" val="103517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ie de página 2">
            <a:extLst>
              <a:ext uri="{FF2B5EF4-FFF2-40B4-BE49-F238E27FC236}">
                <a16:creationId xmlns:a16="http://schemas.microsoft.com/office/drawing/2014/main" id="{9D248A85-CC49-7878-1B9D-940E6AB802BA}"/>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C2C54E45-9EA5-E48F-6645-D2116522733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4</a:t>
            </a:fld>
            <a:endParaRPr lang="en-US" sz="1100">
              <a:solidFill>
                <a:schemeClr val="tx1">
                  <a:lumMod val="50000"/>
                  <a:lumOff val="50000"/>
                </a:schemeClr>
              </a:solidFill>
            </a:endParaRPr>
          </a:p>
        </p:txBody>
      </p:sp>
      <p:sp>
        <p:nvSpPr>
          <p:cNvPr id="5" name="CuadroTexto 4">
            <a:extLst>
              <a:ext uri="{FF2B5EF4-FFF2-40B4-BE49-F238E27FC236}">
                <a16:creationId xmlns:a16="http://schemas.microsoft.com/office/drawing/2014/main" id="{1DDD33FC-5CBE-9D79-AF27-C3BBC9A92E70}"/>
              </a:ext>
            </a:extLst>
          </p:cNvPr>
          <p:cNvSpPr txBox="1"/>
          <p:nvPr/>
        </p:nvSpPr>
        <p:spPr>
          <a:xfrm>
            <a:off x="274003" y="109410"/>
            <a:ext cx="3489810" cy="7137338"/>
          </a:xfrm>
          <a:prstGeom prst="rect">
            <a:avLst/>
          </a:prstGeom>
          <a:noFill/>
        </p:spPr>
        <p:txBody>
          <a:bodyPr wrap="square">
            <a:spAutoFit/>
          </a:bodyPr>
          <a:lstStyle/>
          <a:p>
            <a:pPr>
              <a:lnSpc>
                <a:spcPct val="90000"/>
              </a:lnSpc>
              <a:spcAft>
                <a:spcPts val="600"/>
              </a:spcAft>
            </a:pPr>
            <a:r>
              <a:rPr lang="en-US" sz="4400" i="1" dirty="0">
                <a:solidFill>
                  <a:schemeClr val="bg1"/>
                </a:solidFill>
              </a:rPr>
              <a:t>Strings</a:t>
            </a:r>
          </a:p>
          <a:p>
            <a:pPr>
              <a:lnSpc>
                <a:spcPct val="90000"/>
              </a:lnSpc>
              <a:spcAft>
                <a:spcPts val="600"/>
              </a:spcAft>
            </a:pPr>
            <a:r>
              <a:rPr lang="es-MX" sz="3600" dirty="0">
                <a:solidFill>
                  <a:schemeClr val="bg1"/>
                </a:solidFill>
              </a:rPr>
              <a:t>Los </a:t>
            </a:r>
            <a:r>
              <a:rPr lang="es-MX" sz="3600" dirty="0" err="1">
                <a:solidFill>
                  <a:schemeClr val="bg1"/>
                </a:solidFill>
              </a:rPr>
              <a:t>strings</a:t>
            </a:r>
            <a:r>
              <a:rPr lang="es-MX" sz="3600" dirty="0">
                <a:solidFill>
                  <a:schemeClr val="bg1"/>
                </a:solidFill>
              </a:rPr>
              <a:t> en Python son un tipo de dato formado por cadenas (o secuencias) de caracteres de cualquier tipo, formando un texto. </a:t>
            </a:r>
          </a:p>
          <a:p>
            <a:pPr>
              <a:lnSpc>
                <a:spcPct val="90000"/>
              </a:lnSpc>
              <a:spcAft>
                <a:spcPts val="600"/>
              </a:spcAft>
            </a:pPr>
            <a:endParaRPr lang="en-US" sz="4400" i="1" dirty="0">
              <a:solidFill>
                <a:schemeClr val="bg1"/>
              </a:solidFill>
            </a:endParaRPr>
          </a:p>
          <a:p>
            <a:pPr>
              <a:lnSpc>
                <a:spcPct val="90000"/>
              </a:lnSpc>
              <a:spcAft>
                <a:spcPts val="600"/>
              </a:spcAft>
            </a:pPr>
            <a:endParaRPr lang="en-US" sz="4400" i="1" dirty="0">
              <a:solidFill>
                <a:schemeClr val="bg1"/>
              </a:solidFill>
            </a:endParaRPr>
          </a:p>
        </p:txBody>
      </p:sp>
      <p:graphicFrame>
        <p:nvGraphicFramePr>
          <p:cNvPr id="25" name="CuadroTexto 5">
            <a:extLst>
              <a:ext uri="{FF2B5EF4-FFF2-40B4-BE49-F238E27FC236}">
                <a16:creationId xmlns:a16="http://schemas.microsoft.com/office/drawing/2014/main" id="{CB3D8F93-BB0A-1F6B-D8CE-17E05DEA06B7}"/>
              </a:ext>
            </a:extLst>
          </p:cNvPr>
          <p:cNvGraphicFramePr/>
          <p:nvPr>
            <p:extLst>
              <p:ext uri="{D42A27DB-BD31-4B8C-83A1-F6EECF244321}">
                <p14:modId xmlns:p14="http://schemas.microsoft.com/office/powerpoint/2010/main" val="57303308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678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671FFDF-DA92-D2B2-1921-66253B6E675C}"/>
              </a:ext>
            </a:extLst>
          </p:cNvPr>
          <p:cNvSpPr>
            <a:spLocks noGrp="1"/>
          </p:cNvSpPr>
          <p:nvPr>
            <p:ph type="title"/>
          </p:nvPr>
        </p:nvSpPr>
        <p:spPr>
          <a:xfrm>
            <a:off x="826396" y="586855"/>
            <a:ext cx="4230100" cy="3387497"/>
          </a:xfrm>
        </p:spPr>
        <p:txBody>
          <a:bodyPr anchor="b">
            <a:normAutofit/>
          </a:bodyPr>
          <a:lstStyle/>
          <a:p>
            <a:pPr algn="r"/>
            <a:r>
              <a:rPr lang="es-MX" sz="4000" i="1">
                <a:solidFill>
                  <a:srgbClr val="FFFFFF"/>
                </a:solidFill>
              </a:rPr>
              <a:t>strings: métodos</a:t>
            </a:r>
          </a:p>
        </p:txBody>
      </p:sp>
      <p:sp>
        <p:nvSpPr>
          <p:cNvPr id="4" name="Marcador de pie de página 3">
            <a:extLst>
              <a:ext uri="{FF2B5EF4-FFF2-40B4-BE49-F238E27FC236}">
                <a16:creationId xmlns:a16="http://schemas.microsoft.com/office/drawing/2014/main" id="{E9FE403C-AC90-20BA-4F81-893942BF6AA3}"/>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8331955B-2579-9BDD-F0EB-1180BAF24B00}"/>
              </a:ext>
            </a:extLst>
          </p:cNvPr>
          <p:cNvSpPr>
            <a:spLocks noGrp="1"/>
          </p:cNvSpPr>
          <p:nvPr>
            <p:ph idx="1"/>
          </p:nvPr>
        </p:nvSpPr>
        <p:spPr>
          <a:xfrm>
            <a:off x="6503158" y="649480"/>
            <a:ext cx="4862447" cy="5546047"/>
          </a:xfrm>
        </p:spPr>
        <p:txBody>
          <a:bodyPr anchor="ctr">
            <a:normAutofit lnSpcReduction="10000"/>
          </a:bodyPr>
          <a:lstStyle/>
          <a:p>
            <a:pPr marL="0" indent="0">
              <a:buNone/>
            </a:pPr>
            <a:r>
              <a:rPr lang="es-MX" sz="1700" dirty="0" err="1"/>
              <a:t>count</a:t>
            </a:r>
            <a:r>
              <a:rPr lang="es-MX" sz="1700" dirty="0"/>
              <a:t>( ) : retorna el número de veces que se repite un conjunto de caracteres especificado.</a:t>
            </a:r>
          </a:p>
          <a:p>
            <a:pPr marL="0" indent="0">
              <a:buNone/>
            </a:pPr>
            <a:r>
              <a:rPr lang="es-MX" sz="1700" dirty="0"/>
              <a:t>"Hola mundo" .</a:t>
            </a:r>
            <a:r>
              <a:rPr lang="es-MX" sz="1700" dirty="0" err="1"/>
              <a:t>count</a:t>
            </a:r>
            <a:r>
              <a:rPr lang="es-MX" sz="1700" dirty="0"/>
              <a:t>("Hola") </a:t>
            </a:r>
          </a:p>
          <a:p>
            <a:pPr marL="0" indent="0">
              <a:buNone/>
            </a:pPr>
            <a:r>
              <a:rPr lang="es-MX" sz="1700" dirty="0"/>
              <a:t>&gt;&gt; 1</a:t>
            </a:r>
          </a:p>
          <a:p>
            <a:pPr marL="0" indent="0">
              <a:buNone/>
            </a:pPr>
            <a:endParaRPr lang="es-MX" sz="1700" dirty="0"/>
          </a:p>
          <a:p>
            <a:pPr marL="0" indent="0">
              <a:buNone/>
            </a:pPr>
            <a:r>
              <a:rPr lang="es-MX" sz="1700" dirty="0" err="1"/>
              <a:t>find</a:t>
            </a:r>
            <a:r>
              <a:rPr lang="es-MX" sz="1700" dirty="0"/>
              <a:t>( ) e </a:t>
            </a:r>
            <a:r>
              <a:rPr lang="es-MX" sz="1700" dirty="0" err="1"/>
              <a:t>index</a:t>
            </a:r>
            <a:r>
              <a:rPr lang="es-MX" sz="1700" dirty="0"/>
              <a:t>( ) retornan la ubicación (comenzando desde el cero) en la que se encuentra el argumento indicado. Difieren en que </a:t>
            </a:r>
            <a:r>
              <a:rPr lang="es-MX" sz="1700" dirty="0" err="1"/>
              <a:t>index</a:t>
            </a:r>
            <a:r>
              <a:rPr lang="es-MX" sz="1700" dirty="0"/>
              <a:t> lanza </a:t>
            </a:r>
            <a:r>
              <a:rPr lang="es-MX" sz="1700" dirty="0" err="1"/>
              <a:t>ValueError</a:t>
            </a:r>
            <a:r>
              <a:rPr lang="es-MX" sz="1700" dirty="0"/>
              <a:t> cuando el argumento no es encontrado, mientras </a:t>
            </a:r>
            <a:r>
              <a:rPr lang="es-MX" sz="1700" dirty="0" err="1"/>
              <a:t>find</a:t>
            </a:r>
            <a:r>
              <a:rPr lang="es-MX" sz="1700" dirty="0"/>
              <a:t> retorna -1.</a:t>
            </a:r>
          </a:p>
          <a:p>
            <a:pPr marL="0" indent="0">
              <a:buNone/>
            </a:pPr>
            <a:endParaRPr lang="es-MX" sz="1700" dirty="0"/>
          </a:p>
          <a:p>
            <a:pPr marL="0" indent="0">
              <a:buNone/>
            </a:pPr>
            <a:r>
              <a:rPr lang="en-US" sz="1700" dirty="0"/>
              <a:t>"Hola </a:t>
            </a:r>
            <a:r>
              <a:rPr lang="en-US" sz="1700" dirty="0" err="1"/>
              <a:t>mundo</a:t>
            </a:r>
            <a:r>
              <a:rPr lang="en-US" sz="1700" dirty="0"/>
              <a:t>" .find("world") </a:t>
            </a:r>
          </a:p>
          <a:p>
            <a:pPr marL="0" indent="0">
              <a:buNone/>
            </a:pPr>
            <a:r>
              <a:rPr lang="en-US" sz="1700" dirty="0"/>
              <a:t>&gt;&gt; -1</a:t>
            </a:r>
          </a:p>
          <a:p>
            <a:pPr marL="0" indent="0">
              <a:buNone/>
            </a:pPr>
            <a:endParaRPr lang="en-US" sz="1700" dirty="0"/>
          </a:p>
          <a:p>
            <a:pPr marL="0" indent="0">
              <a:buNone/>
            </a:pPr>
            <a:r>
              <a:rPr lang="es-MX" sz="1700" dirty="0" err="1"/>
              <a:t>rfind</a:t>
            </a:r>
            <a:r>
              <a:rPr lang="es-MX" sz="1700" dirty="0"/>
              <a:t>( ) y </a:t>
            </a:r>
            <a:r>
              <a:rPr lang="es-MX" sz="1700" dirty="0" err="1"/>
              <a:t>rindex</a:t>
            </a:r>
            <a:r>
              <a:rPr lang="es-MX" sz="1700" dirty="0"/>
              <a:t>( ).Para buscar un conjunto de caracteres pero desde el final.</a:t>
            </a:r>
          </a:p>
          <a:p>
            <a:pPr marL="0" indent="0">
              <a:buNone/>
            </a:pPr>
            <a:r>
              <a:rPr lang="es-MX" sz="1700" dirty="0"/>
              <a:t>"C:/python36/python.exe" .</a:t>
            </a:r>
            <a:r>
              <a:rPr lang="es-MX" sz="1700" dirty="0" err="1"/>
              <a:t>rfind</a:t>
            </a:r>
            <a:r>
              <a:rPr lang="es-MX" sz="1700" dirty="0"/>
              <a:t>("/") </a:t>
            </a:r>
          </a:p>
          <a:p>
            <a:pPr marL="0" indent="0">
              <a:buNone/>
            </a:pPr>
            <a:r>
              <a:rPr lang="es-MX" sz="1700" dirty="0"/>
              <a:t>&gt;&gt; 11</a:t>
            </a:r>
          </a:p>
        </p:txBody>
      </p:sp>
      <p:sp>
        <p:nvSpPr>
          <p:cNvPr id="5" name="Marcador de número de diapositiva 4">
            <a:extLst>
              <a:ext uri="{FF2B5EF4-FFF2-40B4-BE49-F238E27FC236}">
                <a16:creationId xmlns:a16="http://schemas.microsoft.com/office/drawing/2014/main" id="{FE6ED9DF-2BD2-0B1C-4E53-F65FAAA963BE}"/>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40</a:t>
            </a:fld>
            <a:endParaRPr lang="es-MX" sz="1100">
              <a:solidFill>
                <a:schemeClr val="tx1">
                  <a:lumMod val="50000"/>
                  <a:lumOff val="50000"/>
                </a:schemeClr>
              </a:solidFill>
            </a:endParaRPr>
          </a:p>
        </p:txBody>
      </p:sp>
    </p:spTree>
    <p:extLst>
      <p:ext uri="{BB962C8B-B14F-4D97-AF65-F5344CB8AC3E}">
        <p14:creationId xmlns:p14="http://schemas.microsoft.com/office/powerpoint/2010/main" val="222095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9D4D98-53DC-C000-5D85-6F0258B7F855}"/>
              </a:ext>
            </a:extLst>
          </p:cNvPr>
          <p:cNvSpPr>
            <a:spLocks noGrp="1"/>
          </p:cNvSpPr>
          <p:nvPr>
            <p:ph type="title"/>
          </p:nvPr>
        </p:nvSpPr>
        <p:spPr>
          <a:xfrm>
            <a:off x="1371599" y="294538"/>
            <a:ext cx="9895951" cy="1033669"/>
          </a:xfrm>
        </p:spPr>
        <p:txBody>
          <a:bodyPr>
            <a:normAutofit/>
          </a:bodyPr>
          <a:lstStyle/>
          <a:p>
            <a:endParaRPr lang="es-MX" sz="4000" dirty="0">
              <a:solidFill>
                <a:srgbClr val="FFFFFF"/>
              </a:solidFill>
            </a:endParaRPr>
          </a:p>
        </p:txBody>
      </p:sp>
      <p:sp>
        <p:nvSpPr>
          <p:cNvPr id="4" name="Marcador de pie de página 3">
            <a:extLst>
              <a:ext uri="{FF2B5EF4-FFF2-40B4-BE49-F238E27FC236}">
                <a16:creationId xmlns:a16="http://schemas.microsoft.com/office/drawing/2014/main" id="{BD043C0F-8ED9-8B3B-10BA-D5DCF7EFB995}"/>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785E4965-F8B5-9C61-FDD8-82AFB4B551A9}"/>
              </a:ext>
            </a:extLst>
          </p:cNvPr>
          <p:cNvSpPr>
            <a:spLocks noGrp="1"/>
          </p:cNvSpPr>
          <p:nvPr>
            <p:ph idx="1"/>
          </p:nvPr>
        </p:nvSpPr>
        <p:spPr>
          <a:xfrm>
            <a:off x="47108" y="1590740"/>
            <a:ext cx="12097779" cy="5229815"/>
          </a:xfrm>
        </p:spPr>
        <p:txBody>
          <a:bodyPr anchor="ctr">
            <a:normAutofit/>
          </a:bodyPr>
          <a:lstStyle/>
          <a:p>
            <a:pPr marL="0" indent="0">
              <a:buNone/>
            </a:pPr>
            <a:r>
              <a:rPr lang="es-MX" sz="2000" dirty="0" err="1"/>
              <a:t>startswith</a:t>
            </a:r>
            <a:r>
              <a:rPr lang="es-MX" sz="2000" dirty="0"/>
              <a:t>( ) y </a:t>
            </a:r>
            <a:r>
              <a:rPr lang="es-MX" sz="2000" dirty="0" err="1"/>
              <a:t>endswith</a:t>
            </a:r>
            <a:r>
              <a:rPr lang="es-MX" sz="2000" dirty="0"/>
              <a:t>( ) indican si la cadena en cuestión comienza o termina con el conjunto de caracteres pasados como argumento, y retornan True o False en función de ello.</a:t>
            </a:r>
          </a:p>
          <a:p>
            <a:pPr marL="0" indent="0">
              <a:buNone/>
            </a:pPr>
            <a:r>
              <a:rPr lang="en-US" sz="2000" dirty="0"/>
              <a:t>"Hola </a:t>
            </a:r>
            <a:r>
              <a:rPr lang="en-US" sz="2000" dirty="0" err="1"/>
              <a:t>mundo</a:t>
            </a:r>
            <a:r>
              <a:rPr lang="en-US" sz="2000" dirty="0"/>
              <a:t>" .</a:t>
            </a:r>
            <a:r>
              <a:rPr lang="en-US" sz="2000" dirty="0" err="1"/>
              <a:t>startswith</a:t>
            </a:r>
            <a:r>
              <a:rPr lang="en-US" sz="2000" dirty="0"/>
              <a:t>("Hola") </a:t>
            </a:r>
          </a:p>
          <a:p>
            <a:pPr marL="0" indent="0">
              <a:buNone/>
            </a:pPr>
            <a:r>
              <a:rPr lang="en-US" sz="2000" dirty="0"/>
              <a:t>&gt;&gt; True</a:t>
            </a:r>
          </a:p>
          <a:p>
            <a:pPr marL="0" indent="0">
              <a:buNone/>
            </a:pPr>
            <a:endParaRPr lang="en-US" sz="2000" dirty="0"/>
          </a:p>
          <a:p>
            <a:pPr marL="0" indent="0">
              <a:buNone/>
            </a:pPr>
            <a:r>
              <a:rPr lang="es-MX" sz="2000" dirty="0" err="1"/>
              <a:t>isdigit</a:t>
            </a:r>
            <a:r>
              <a:rPr lang="es-MX" sz="2000" dirty="0"/>
              <a:t>( ): determina si todos los caracteres de la cadena son dígitos, o pueden formar números, incluidos aquellos correspondientes a lenguas orientales.</a:t>
            </a:r>
            <a:endParaRPr lang="en-US" sz="2000" dirty="0"/>
          </a:p>
          <a:p>
            <a:pPr marL="0" indent="0">
              <a:buNone/>
            </a:pPr>
            <a:r>
              <a:rPr lang="es-MX" sz="2000" dirty="0"/>
              <a:t>"abc123" .</a:t>
            </a:r>
            <a:r>
              <a:rPr lang="es-MX" sz="2000" dirty="0" err="1"/>
              <a:t>isdigit</a:t>
            </a:r>
            <a:r>
              <a:rPr lang="es-MX" sz="2000" dirty="0"/>
              <a:t>() </a:t>
            </a:r>
          </a:p>
          <a:p>
            <a:pPr marL="0" indent="0">
              <a:buNone/>
            </a:pPr>
            <a:r>
              <a:rPr lang="es-MX" sz="2000" dirty="0"/>
              <a:t>&gt;&gt; False</a:t>
            </a:r>
          </a:p>
          <a:p>
            <a:pPr marL="0" indent="0">
              <a:buNone/>
            </a:pPr>
            <a:endParaRPr lang="es-MX" sz="2000" dirty="0"/>
          </a:p>
          <a:p>
            <a:pPr marL="0" indent="0">
              <a:buNone/>
            </a:pPr>
            <a:r>
              <a:rPr lang="es-MX" sz="2000" dirty="0" err="1"/>
              <a:t>isnumeric</a:t>
            </a:r>
            <a:r>
              <a:rPr lang="es-MX" sz="2000" dirty="0"/>
              <a:t>( ): determina si todos los caracteres de la cadena son números, incluye también caracteres de connotación numérica que no necesariamente son dígitos (por ejemplo, una fracción).</a:t>
            </a:r>
          </a:p>
          <a:p>
            <a:pPr marL="0" indent="0">
              <a:buNone/>
            </a:pPr>
            <a:r>
              <a:rPr lang="es-MX" sz="2000" dirty="0"/>
              <a:t>"1234" .</a:t>
            </a:r>
            <a:r>
              <a:rPr lang="es-MX" sz="2000" dirty="0" err="1"/>
              <a:t>isnumeric</a:t>
            </a:r>
            <a:r>
              <a:rPr lang="es-MX" sz="2000" dirty="0"/>
              <a:t>() </a:t>
            </a:r>
          </a:p>
          <a:p>
            <a:pPr marL="0" indent="0">
              <a:buNone/>
            </a:pPr>
            <a:r>
              <a:rPr lang="es-MX" sz="2000" dirty="0"/>
              <a:t>&gt;&gt; True</a:t>
            </a:r>
          </a:p>
        </p:txBody>
      </p:sp>
      <p:sp>
        <p:nvSpPr>
          <p:cNvPr id="5" name="Marcador de número de diapositiva 4">
            <a:extLst>
              <a:ext uri="{FF2B5EF4-FFF2-40B4-BE49-F238E27FC236}">
                <a16:creationId xmlns:a16="http://schemas.microsoft.com/office/drawing/2014/main" id="{03860EBC-BA4C-E26F-911D-9DD9ADA37450}"/>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41</a:t>
            </a:fld>
            <a:endParaRPr lang="es-MX" sz="1100">
              <a:solidFill>
                <a:schemeClr val="tx1">
                  <a:lumMod val="50000"/>
                  <a:lumOff val="50000"/>
                </a:schemeClr>
              </a:solidFill>
            </a:endParaRPr>
          </a:p>
        </p:txBody>
      </p:sp>
    </p:spTree>
    <p:extLst>
      <p:ext uri="{BB962C8B-B14F-4D97-AF65-F5344CB8AC3E}">
        <p14:creationId xmlns:p14="http://schemas.microsoft.com/office/powerpoint/2010/main" val="3220950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35F0AE-E6E6-8BC1-F84B-F963C2FB8F2B}"/>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BE90F90D-40E5-D58B-FEA6-5220D3821855}"/>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35B9D17F-8E07-688C-D118-B23A83D79051}"/>
              </a:ext>
            </a:extLst>
          </p:cNvPr>
          <p:cNvSpPr>
            <a:spLocks noGrp="1"/>
          </p:cNvSpPr>
          <p:nvPr>
            <p:ph idx="1"/>
          </p:nvPr>
        </p:nvSpPr>
        <p:spPr>
          <a:xfrm>
            <a:off x="47112" y="1590740"/>
            <a:ext cx="12191997" cy="5229815"/>
          </a:xfrm>
        </p:spPr>
        <p:txBody>
          <a:bodyPr anchor="ctr">
            <a:normAutofit lnSpcReduction="10000"/>
          </a:bodyPr>
          <a:lstStyle/>
          <a:p>
            <a:pPr marL="0" indent="0">
              <a:buNone/>
            </a:pPr>
            <a:r>
              <a:rPr lang="es-MX" sz="2400" dirty="0" err="1"/>
              <a:t>isdecimal</a:t>
            </a:r>
            <a:r>
              <a:rPr lang="es-MX" sz="2400" dirty="0"/>
              <a:t>( ): determina si todos los caracteres de la cadena son decimales; esto es, formados por dígitos del 0 al 9</a:t>
            </a:r>
          </a:p>
          <a:p>
            <a:pPr marL="0" indent="0">
              <a:buNone/>
            </a:pPr>
            <a:r>
              <a:rPr lang="es-MX" sz="2400" dirty="0"/>
              <a:t>"1234" .</a:t>
            </a:r>
            <a:r>
              <a:rPr lang="es-MX" sz="2400" dirty="0" err="1"/>
              <a:t>isdecimal</a:t>
            </a:r>
            <a:r>
              <a:rPr lang="es-MX" sz="2400" dirty="0"/>
              <a:t>() </a:t>
            </a:r>
          </a:p>
          <a:p>
            <a:pPr marL="0" indent="0">
              <a:buNone/>
            </a:pPr>
            <a:r>
              <a:rPr lang="es-MX" sz="2400" dirty="0"/>
              <a:t>&gt;&gt; True</a:t>
            </a:r>
          </a:p>
          <a:p>
            <a:pPr marL="0" indent="0">
              <a:buNone/>
            </a:pPr>
            <a:endParaRPr lang="es-MX" sz="2400" dirty="0"/>
          </a:p>
          <a:p>
            <a:pPr marL="0" indent="0">
              <a:buNone/>
            </a:pPr>
            <a:r>
              <a:rPr lang="es-MX" sz="2400" dirty="0" err="1"/>
              <a:t>isalnum</a:t>
            </a:r>
            <a:r>
              <a:rPr lang="es-MX" sz="2400" dirty="0"/>
              <a:t>( ): determina si todos los caracteres de la cadena son alfanuméricos.</a:t>
            </a:r>
          </a:p>
          <a:p>
            <a:pPr marL="0" indent="0">
              <a:buNone/>
            </a:pPr>
            <a:r>
              <a:rPr lang="es-MX" sz="2400" dirty="0"/>
              <a:t>"abc123" .</a:t>
            </a:r>
            <a:r>
              <a:rPr lang="es-MX" sz="2400" dirty="0" err="1"/>
              <a:t>isalnum</a:t>
            </a:r>
            <a:r>
              <a:rPr lang="es-MX" sz="2400" dirty="0"/>
              <a:t>() </a:t>
            </a:r>
          </a:p>
          <a:p>
            <a:pPr marL="0" indent="0">
              <a:buNone/>
            </a:pPr>
            <a:r>
              <a:rPr lang="es-MX" sz="2400" dirty="0"/>
              <a:t>&gt;&gt; True</a:t>
            </a:r>
          </a:p>
          <a:p>
            <a:pPr marL="0" indent="0">
              <a:buNone/>
            </a:pPr>
            <a:endParaRPr lang="es-MX" sz="2400" dirty="0"/>
          </a:p>
          <a:p>
            <a:pPr marL="0" indent="0">
              <a:buNone/>
            </a:pPr>
            <a:r>
              <a:rPr lang="es-MX" sz="2400" dirty="0" err="1"/>
              <a:t>isalpha</a:t>
            </a:r>
            <a:r>
              <a:rPr lang="es-MX" sz="2400" dirty="0"/>
              <a:t>( ): determina si todos los caracteres de la cadena son alfabéticos</a:t>
            </a:r>
          </a:p>
          <a:p>
            <a:pPr marL="0" indent="0">
              <a:buNone/>
            </a:pPr>
            <a:r>
              <a:rPr lang="es-MX" sz="2400" dirty="0"/>
              <a:t>"abc123" .</a:t>
            </a:r>
            <a:r>
              <a:rPr lang="es-MX" sz="2400" dirty="0" err="1"/>
              <a:t>isalpha</a:t>
            </a:r>
            <a:r>
              <a:rPr lang="es-MX" sz="2400" dirty="0"/>
              <a:t>() </a:t>
            </a:r>
          </a:p>
          <a:p>
            <a:pPr marL="0" indent="0">
              <a:buNone/>
            </a:pPr>
            <a:r>
              <a:rPr lang="es-MX" sz="2400" dirty="0"/>
              <a:t>&gt;&gt; False</a:t>
            </a:r>
          </a:p>
        </p:txBody>
      </p:sp>
      <p:sp>
        <p:nvSpPr>
          <p:cNvPr id="5" name="Marcador de número de diapositiva 4">
            <a:extLst>
              <a:ext uri="{FF2B5EF4-FFF2-40B4-BE49-F238E27FC236}">
                <a16:creationId xmlns:a16="http://schemas.microsoft.com/office/drawing/2014/main" id="{1D99AE3C-E697-91FD-B29F-E8502C3DD791}"/>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42</a:t>
            </a:fld>
            <a:endParaRPr lang="es-MX" sz="1100">
              <a:solidFill>
                <a:schemeClr val="tx1">
                  <a:lumMod val="50000"/>
                  <a:lumOff val="50000"/>
                </a:schemeClr>
              </a:solidFill>
            </a:endParaRPr>
          </a:p>
        </p:txBody>
      </p:sp>
    </p:spTree>
    <p:extLst>
      <p:ext uri="{BB962C8B-B14F-4D97-AF65-F5344CB8AC3E}">
        <p14:creationId xmlns:p14="http://schemas.microsoft.com/office/powerpoint/2010/main" val="4156816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5C8FCE-0039-04FF-3FDB-988F656CBDF2}"/>
              </a:ext>
            </a:extLst>
          </p:cNvPr>
          <p:cNvSpPr>
            <a:spLocks noGrp="1"/>
          </p:cNvSpPr>
          <p:nvPr>
            <p:ph type="title"/>
          </p:nvPr>
        </p:nvSpPr>
        <p:spPr>
          <a:xfrm>
            <a:off x="838200" y="365125"/>
            <a:ext cx="10515600" cy="1325563"/>
          </a:xfrm>
        </p:spPr>
        <p:txBody>
          <a:bodyPr>
            <a:normAutofit/>
          </a:bodyPr>
          <a:lstStyle/>
          <a:p>
            <a:endParaRPr lang="es-MX" sz="5400"/>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ie de página 3">
            <a:extLst>
              <a:ext uri="{FF2B5EF4-FFF2-40B4-BE49-F238E27FC236}">
                <a16:creationId xmlns:a16="http://schemas.microsoft.com/office/drawing/2014/main" id="{4E6AEBBE-23A0-5152-67EA-7A8A1624A5E9}"/>
              </a:ext>
            </a:extLst>
          </p:cNvPr>
          <p:cNvSpPr>
            <a:spLocks noGrp="1"/>
          </p:cNvSpPr>
          <p:nvPr>
            <p:ph type="ftr" sz="quarter" idx="11"/>
          </p:nvPr>
        </p:nvSpPr>
        <p:spPr>
          <a:xfrm>
            <a:off x="4038600" y="6356350"/>
            <a:ext cx="4114800" cy="365125"/>
          </a:xfrm>
        </p:spPr>
        <p:txBody>
          <a:bodyPr>
            <a:normAutofit/>
          </a:bodyPr>
          <a:lstStyle/>
          <a:p>
            <a:pPr>
              <a:spcAft>
                <a:spcPts val="600"/>
              </a:spcAft>
            </a:pPr>
            <a:r>
              <a:rPr lang="es-MX"/>
              <a:t>Arabots Robotics</a:t>
            </a:r>
          </a:p>
        </p:txBody>
      </p:sp>
      <p:sp>
        <p:nvSpPr>
          <p:cNvPr id="5" name="Marcador de número de diapositiva 4">
            <a:extLst>
              <a:ext uri="{FF2B5EF4-FFF2-40B4-BE49-F238E27FC236}">
                <a16:creationId xmlns:a16="http://schemas.microsoft.com/office/drawing/2014/main" id="{7135695B-3181-EFBA-2A54-9AFFFEF4AFFD}"/>
              </a:ext>
            </a:extLst>
          </p:cNvPr>
          <p:cNvSpPr>
            <a:spLocks noGrp="1"/>
          </p:cNvSpPr>
          <p:nvPr>
            <p:ph type="sldNum" sz="quarter" idx="12"/>
          </p:nvPr>
        </p:nvSpPr>
        <p:spPr>
          <a:xfrm>
            <a:off x="8610600" y="6356350"/>
            <a:ext cx="2743200" cy="365125"/>
          </a:xfrm>
        </p:spPr>
        <p:txBody>
          <a:bodyPr>
            <a:normAutofit/>
          </a:bodyPr>
          <a:lstStyle/>
          <a:p>
            <a:pPr>
              <a:spcAft>
                <a:spcPts val="600"/>
              </a:spcAft>
            </a:pPr>
            <a:fld id="{4EA4A3B0-B5DF-4E2B-B48F-E4B7B7872040}" type="slidenum">
              <a:rPr lang="es-MX" smtClean="0"/>
              <a:pPr>
                <a:spcAft>
                  <a:spcPts val="600"/>
                </a:spcAft>
              </a:pPr>
              <a:t>43</a:t>
            </a:fld>
            <a:endParaRPr lang="es-MX"/>
          </a:p>
        </p:txBody>
      </p:sp>
      <p:graphicFrame>
        <p:nvGraphicFramePr>
          <p:cNvPr id="7" name="Marcador de contenido 2">
            <a:extLst>
              <a:ext uri="{FF2B5EF4-FFF2-40B4-BE49-F238E27FC236}">
                <a16:creationId xmlns:a16="http://schemas.microsoft.com/office/drawing/2014/main" id="{FC770235-D70F-F35D-582F-59051B994FCE}"/>
              </a:ext>
            </a:extLst>
          </p:cNvPr>
          <p:cNvGraphicFramePr>
            <a:graphicFrameLocks noGrp="1"/>
          </p:cNvGraphicFramePr>
          <p:nvPr>
            <p:ph idx="1"/>
            <p:extLst>
              <p:ext uri="{D42A27DB-BD31-4B8C-83A1-F6EECF244321}">
                <p14:modId xmlns:p14="http://schemas.microsoft.com/office/powerpoint/2010/main" val="117645012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987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9DED67A-9978-4F4F-8155-9FEC5D369046}"/>
              </a:ext>
            </a:extLst>
          </p:cNvPr>
          <p:cNvSpPr>
            <a:spLocks noGrp="1"/>
          </p:cNvSpPr>
          <p:nvPr>
            <p:ph type="title"/>
          </p:nvPr>
        </p:nvSpPr>
        <p:spPr>
          <a:xfrm>
            <a:off x="826396" y="586855"/>
            <a:ext cx="4230100" cy="3387497"/>
          </a:xfrm>
        </p:spPr>
        <p:txBody>
          <a:bodyPr anchor="b">
            <a:normAutofit/>
          </a:bodyPr>
          <a:lstStyle/>
          <a:p>
            <a:pPr algn="r"/>
            <a:r>
              <a:rPr lang="es-MX" sz="4000" i="1">
                <a:solidFill>
                  <a:srgbClr val="FFFFFF"/>
                </a:solidFill>
              </a:rPr>
              <a:t>métodos de transformación</a:t>
            </a:r>
          </a:p>
        </p:txBody>
      </p:sp>
      <p:sp>
        <p:nvSpPr>
          <p:cNvPr id="4" name="Marcador de pie de página 3">
            <a:extLst>
              <a:ext uri="{FF2B5EF4-FFF2-40B4-BE49-F238E27FC236}">
                <a16:creationId xmlns:a16="http://schemas.microsoft.com/office/drawing/2014/main" id="{832F4148-AD27-6568-2409-4C1420F3D05E}"/>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2C6C1B4F-FFD7-CC11-353F-F7866171CBBC}"/>
              </a:ext>
            </a:extLst>
          </p:cNvPr>
          <p:cNvSpPr>
            <a:spLocks noGrp="1"/>
          </p:cNvSpPr>
          <p:nvPr>
            <p:ph idx="1"/>
          </p:nvPr>
        </p:nvSpPr>
        <p:spPr>
          <a:xfrm>
            <a:off x="6503158" y="649480"/>
            <a:ext cx="4862447" cy="5546047"/>
          </a:xfrm>
        </p:spPr>
        <p:txBody>
          <a:bodyPr anchor="ctr">
            <a:normAutofit/>
          </a:bodyPr>
          <a:lstStyle/>
          <a:p>
            <a:pPr marL="0" indent="0">
              <a:buNone/>
            </a:pPr>
            <a:r>
              <a:rPr lang="es-MX" sz="1900" dirty="0"/>
              <a:t>En realidad los </a:t>
            </a:r>
            <a:r>
              <a:rPr lang="es-MX" sz="1900" dirty="0" err="1"/>
              <a:t>strings</a:t>
            </a:r>
            <a:r>
              <a:rPr lang="es-MX" sz="1900" dirty="0"/>
              <a:t> son inmutables; por ende, todos los métodos a continuación no actúan sobre el objeto original sino que retornan uno nuevo. </a:t>
            </a:r>
          </a:p>
          <a:p>
            <a:pPr marL="0" indent="0">
              <a:buNone/>
            </a:pPr>
            <a:r>
              <a:rPr lang="es-MX" sz="1900" dirty="0" err="1"/>
              <a:t>capitalize</a:t>
            </a:r>
            <a:r>
              <a:rPr lang="es-MX" sz="1900" dirty="0"/>
              <a:t>( ) retorna la cadena con su primera letra en mayúscula.</a:t>
            </a:r>
          </a:p>
          <a:p>
            <a:pPr marL="0" indent="0">
              <a:buNone/>
            </a:pPr>
            <a:r>
              <a:rPr lang="es-MX" sz="1900" dirty="0"/>
              <a:t>"hola mundo" .</a:t>
            </a:r>
            <a:r>
              <a:rPr lang="es-MX" sz="1900" dirty="0" err="1"/>
              <a:t>capitalize</a:t>
            </a:r>
            <a:r>
              <a:rPr lang="es-MX" sz="1900" dirty="0"/>
              <a:t>() </a:t>
            </a:r>
          </a:p>
          <a:p>
            <a:pPr marL="0" indent="0">
              <a:buNone/>
            </a:pPr>
            <a:r>
              <a:rPr lang="es-MX" sz="1900" dirty="0"/>
              <a:t>&gt;&gt; 'Hola mundo’</a:t>
            </a:r>
          </a:p>
          <a:p>
            <a:pPr marL="0" indent="0">
              <a:buNone/>
            </a:pPr>
            <a:r>
              <a:rPr lang="es-MX" sz="1900" dirty="0" err="1"/>
              <a:t>encode</a:t>
            </a:r>
            <a:r>
              <a:rPr lang="es-MX" sz="1900" dirty="0"/>
              <a:t>( ) codifica la cadena con el mapa de caracteres especificado y retorna una instancia del tipo bytes.</a:t>
            </a:r>
          </a:p>
          <a:p>
            <a:pPr marL="0" indent="0">
              <a:buNone/>
            </a:pPr>
            <a:r>
              <a:rPr lang="es-MX" sz="1900" dirty="0"/>
              <a:t> "Hola mundo" .</a:t>
            </a:r>
            <a:r>
              <a:rPr lang="es-MX" sz="1900" dirty="0" err="1"/>
              <a:t>encode</a:t>
            </a:r>
            <a:r>
              <a:rPr lang="es-MX" sz="1900" dirty="0"/>
              <a:t>("utf-8") </a:t>
            </a:r>
          </a:p>
          <a:p>
            <a:pPr marL="0" indent="0">
              <a:buNone/>
            </a:pPr>
            <a:r>
              <a:rPr lang="es-MX" sz="1900" dirty="0"/>
              <a:t>&gt;&gt; </a:t>
            </a:r>
            <a:r>
              <a:rPr lang="es-MX" sz="1900" dirty="0" err="1"/>
              <a:t>b'Hola</a:t>
            </a:r>
            <a:r>
              <a:rPr lang="es-MX" sz="1900" dirty="0"/>
              <a:t> mundo’</a:t>
            </a:r>
          </a:p>
          <a:p>
            <a:pPr marL="0" indent="0">
              <a:buNone/>
            </a:pPr>
            <a:r>
              <a:rPr lang="es-MX" sz="1900" dirty="0" err="1"/>
              <a:t>replace</a:t>
            </a:r>
            <a:r>
              <a:rPr lang="es-MX" sz="1900" dirty="0"/>
              <a:t>( ) reemplaza una cadena por otra. </a:t>
            </a:r>
          </a:p>
          <a:p>
            <a:pPr marL="0" indent="0">
              <a:buNone/>
            </a:pPr>
            <a:r>
              <a:rPr lang="es-MX" sz="1900" dirty="0"/>
              <a:t>"Hola mundo" .</a:t>
            </a:r>
            <a:r>
              <a:rPr lang="es-MX" sz="1900" dirty="0" err="1"/>
              <a:t>replace</a:t>
            </a:r>
            <a:r>
              <a:rPr lang="es-MX" sz="1900" dirty="0"/>
              <a:t>("mundo" , "</a:t>
            </a:r>
            <a:r>
              <a:rPr lang="es-MX" sz="1900" dirty="0" err="1"/>
              <a:t>world</a:t>
            </a:r>
            <a:r>
              <a:rPr lang="es-MX" sz="1900" dirty="0"/>
              <a:t>") </a:t>
            </a:r>
          </a:p>
          <a:p>
            <a:pPr marL="0" indent="0">
              <a:buNone/>
            </a:pPr>
            <a:r>
              <a:rPr lang="es-MX" sz="1900" dirty="0"/>
              <a:t>&gt;&gt; 'Hola </a:t>
            </a:r>
            <a:r>
              <a:rPr lang="es-MX" sz="1900" dirty="0" err="1"/>
              <a:t>world</a:t>
            </a:r>
            <a:r>
              <a:rPr lang="es-MX" sz="1900" dirty="0"/>
              <a:t>'</a:t>
            </a:r>
          </a:p>
        </p:txBody>
      </p:sp>
      <p:sp>
        <p:nvSpPr>
          <p:cNvPr id="5" name="Marcador de número de diapositiva 4">
            <a:extLst>
              <a:ext uri="{FF2B5EF4-FFF2-40B4-BE49-F238E27FC236}">
                <a16:creationId xmlns:a16="http://schemas.microsoft.com/office/drawing/2014/main" id="{1FE09C26-5808-89ED-D9E8-92E2F8B2638D}"/>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44</a:t>
            </a:fld>
            <a:endParaRPr lang="es-MX" sz="1100">
              <a:solidFill>
                <a:schemeClr val="tx1">
                  <a:lumMod val="50000"/>
                  <a:lumOff val="50000"/>
                </a:schemeClr>
              </a:solidFill>
            </a:endParaRPr>
          </a:p>
        </p:txBody>
      </p:sp>
    </p:spTree>
    <p:extLst>
      <p:ext uri="{BB962C8B-B14F-4D97-AF65-F5344CB8AC3E}">
        <p14:creationId xmlns:p14="http://schemas.microsoft.com/office/powerpoint/2010/main" val="1178238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58AD7C-1A0C-D5C6-3195-9EEAB83B236B}"/>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9FF07026-7877-C0B4-16F7-6B234808B923}"/>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F64AA779-2FE8-FBEA-D5E7-6EEB8973057F}"/>
              </a:ext>
            </a:extLst>
          </p:cNvPr>
          <p:cNvSpPr>
            <a:spLocks noGrp="1"/>
          </p:cNvSpPr>
          <p:nvPr>
            <p:ph idx="1"/>
          </p:nvPr>
        </p:nvSpPr>
        <p:spPr>
          <a:xfrm>
            <a:off x="-3" y="1597432"/>
            <a:ext cx="12192003" cy="5260568"/>
          </a:xfrm>
        </p:spPr>
        <p:txBody>
          <a:bodyPr anchor="ctr">
            <a:normAutofit/>
          </a:bodyPr>
          <a:lstStyle/>
          <a:p>
            <a:pPr marL="0" indent="0">
              <a:buNone/>
            </a:pPr>
            <a:r>
              <a:rPr lang="es-MX" sz="3200" dirty="0" err="1"/>
              <a:t>lower</a:t>
            </a:r>
            <a:r>
              <a:rPr lang="es-MX" sz="3200" dirty="0"/>
              <a:t>( ) retorna una copia de la cadena con todas sus letras en minúsculas.</a:t>
            </a:r>
          </a:p>
          <a:p>
            <a:pPr marL="0" indent="0">
              <a:buNone/>
            </a:pPr>
            <a:r>
              <a:rPr lang="es-MX" sz="3200" dirty="0"/>
              <a:t>"Hola Mundo!" .</a:t>
            </a:r>
            <a:r>
              <a:rPr lang="es-MX" sz="3200" dirty="0" err="1"/>
              <a:t>lower</a:t>
            </a:r>
            <a:r>
              <a:rPr lang="es-MX" sz="3200" dirty="0"/>
              <a:t>() </a:t>
            </a:r>
          </a:p>
          <a:p>
            <a:pPr marL="0" indent="0">
              <a:buNone/>
            </a:pPr>
            <a:r>
              <a:rPr lang="es-MX" sz="3200" dirty="0"/>
              <a:t>&gt;&gt; 'hola mundo!'</a:t>
            </a:r>
          </a:p>
          <a:p>
            <a:pPr marL="0" indent="0">
              <a:buNone/>
            </a:pPr>
            <a:r>
              <a:rPr lang="es-MX" sz="3200" dirty="0"/>
              <a:t> </a:t>
            </a:r>
            <a:r>
              <a:rPr lang="es-MX" sz="3200" dirty="0" err="1"/>
              <a:t>upper</a:t>
            </a:r>
            <a:r>
              <a:rPr lang="es-MX" sz="3200" dirty="0"/>
              <a:t>( ) retorna una copia de la cadena con todas sus letras en mayúsculas. </a:t>
            </a:r>
          </a:p>
          <a:p>
            <a:pPr marL="0" indent="0">
              <a:buNone/>
            </a:pPr>
            <a:r>
              <a:rPr lang="es-MX" sz="3200" dirty="0"/>
              <a:t>"Hola Mundo!" .</a:t>
            </a:r>
            <a:r>
              <a:rPr lang="es-MX" sz="3200" dirty="0" err="1"/>
              <a:t>upper</a:t>
            </a:r>
            <a:r>
              <a:rPr lang="es-MX" sz="3200" dirty="0"/>
              <a:t>() </a:t>
            </a:r>
          </a:p>
          <a:p>
            <a:pPr marL="0" indent="0">
              <a:buNone/>
            </a:pPr>
            <a:r>
              <a:rPr lang="es-MX" sz="3200" dirty="0"/>
              <a:t>&gt;&gt; 'HOLA MUNDO!' </a:t>
            </a:r>
          </a:p>
        </p:txBody>
      </p:sp>
      <p:sp>
        <p:nvSpPr>
          <p:cNvPr id="5" name="Marcador de número de diapositiva 4">
            <a:extLst>
              <a:ext uri="{FF2B5EF4-FFF2-40B4-BE49-F238E27FC236}">
                <a16:creationId xmlns:a16="http://schemas.microsoft.com/office/drawing/2014/main" id="{895490CF-AE02-B423-636E-713357DC9134}"/>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45</a:t>
            </a:fld>
            <a:endParaRPr lang="es-MX" sz="1100">
              <a:solidFill>
                <a:schemeClr val="tx1">
                  <a:lumMod val="50000"/>
                  <a:lumOff val="50000"/>
                </a:schemeClr>
              </a:solidFill>
            </a:endParaRPr>
          </a:p>
        </p:txBody>
      </p:sp>
    </p:spTree>
    <p:extLst>
      <p:ext uri="{BB962C8B-B14F-4D97-AF65-F5344CB8AC3E}">
        <p14:creationId xmlns:p14="http://schemas.microsoft.com/office/powerpoint/2010/main" val="3401451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BBD030-85BE-84EE-F384-BF5455E220B0}"/>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6F8ED762-7C86-CDED-99E0-9689A087175E}"/>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291CCF83-825C-ABF5-729E-4E217B7E5FD0}"/>
              </a:ext>
            </a:extLst>
          </p:cNvPr>
          <p:cNvSpPr>
            <a:spLocks noGrp="1"/>
          </p:cNvSpPr>
          <p:nvPr>
            <p:ph idx="1"/>
          </p:nvPr>
        </p:nvSpPr>
        <p:spPr>
          <a:xfrm>
            <a:off x="-3" y="1590742"/>
            <a:ext cx="12192003" cy="5267258"/>
          </a:xfrm>
        </p:spPr>
        <p:txBody>
          <a:bodyPr anchor="ctr">
            <a:normAutofit lnSpcReduction="10000"/>
          </a:bodyPr>
          <a:lstStyle/>
          <a:p>
            <a:pPr marL="0" indent="0">
              <a:buNone/>
            </a:pPr>
            <a:r>
              <a:rPr lang="es-MX" dirty="0" err="1"/>
              <a:t>swapcase</a:t>
            </a:r>
            <a:r>
              <a:rPr lang="es-MX" dirty="0"/>
              <a:t>( ) cambia las mayúsculas por minúsculas y viceversa. </a:t>
            </a:r>
          </a:p>
          <a:p>
            <a:pPr marL="0" indent="0">
              <a:buNone/>
            </a:pPr>
            <a:r>
              <a:rPr lang="es-MX" dirty="0"/>
              <a:t>"Hola Mundo!" .</a:t>
            </a:r>
            <a:r>
              <a:rPr lang="es-MX" dirty="0" err="1"/>
              <a:t>swapcase</a:t>
            </a:r>
            <a:r>
              <a:rPr lang="es-MX" dirty="0"/>
              <a:t>() </a:t>
            </a:r>
          </a:p>
          <a:p>
            <a:pPr marL="0" indent="0">
              <a:buNone/>
            </a:pPr>
            <a:r>
              <a:rPr lang="es-MX" dirty="0"/>
              <a:t>&gt;&gt; '</a:t>
            </a:r>
            <a:r>
              <a:rPr lang="es-MX" dirty="0" err="1"/>
              <a:t>hOLA</a:t>
            </a:r>
            <a:r>
              <a:rPr lang="es-MX" dirty="0"/>
              <a:t> </a:t>
            </a:r>
            <a:r>
              <a:rPr lang="es-MX" dirty="0" err="1"/>
              <a:t>mUNDO</a:t>
            </a:r>
            <a:r>
              <a:rPr lang="es-MX" dirty="0"/>
              <a:t>!'</a:t>
            </a:r>
          </a:p>
          <a:p>
            <a:pPr marL="0" indent="0">
              <a:buNone/>
            </a:pPr>
            <a:r>
              <a:rPr lang="es-MX" dirty="0" err="1"/>
              <a:t>strip</a:t>
            </a:r>
            <a:r>
              <a:rPr lang="es-MX" dirty="0"/>
              <a:t>( ), </a:t>
            </a:r>
            <a:r>
              <a:rPr lang="es-MX" dirty="0" err="1"/>
              <a:t>lstrip</a:t>
            </a:r>
            <a:r>
              <a:rPr lang="es-MX" dirty="0"/>
              <a:t>( ) y </a:t>
            </a:r>
            <a:r>
              <a:rPr lang="es-MX" dirty="0" err="1"/>
              <a:t>rstrip</a:t>
            </a:r>
            <a:r>
              <a:rPr lang="es-MX" dirty="0"/>
              <a:t>( ) remueven los espacios en blanco que preceden y/o suceden a la cadena.</a:t>
            </a:r>
          </a:p>
          <a:p>
            <a:pPr marL="0" indent="0">
              <a:buNone/>
            </a:pPr>
            <a:r>
              <a:rPr lang="es-MX" dirty="0"/>
              <a:t>" Hola mundo! " .</a:t>
            </a:r>
            <a:r>
              <a:rPr lang="es-MX" dirty="0" err="1"/>
              <a:t>strip</a:t>
            </a:r>
            <a:r>
              <a:rPr lang="es-MX" dirty="0"/>
              <a:t>() </a:t>
            </a:r>
          </a:p>
          <a:p>
            <a:pPr marL="0" indent="0">
              <a:buNone/>
            </a:pPr>
            <a:r>
              <a:rPr lang="es-MX" dirty="0"/>
              <a:t>&gt;&gt; 'Hola mundo!'</a:t>
            </a:r>
          </a:p>
          <a:p>
            <a:pPr marL="0" indent="0">
              <a:buNone/>
            </a:pPr>
            <a:r>
              <a:rPr lang="es-MX" dirty="0"/>
              <a:t> </a:t>
            </a:r>
            <a:r>
              <a:rPr lang="es-MX" dirty="0" err="1"/>
              <a:t>split</a:t>
            </a:r>
            <a:r>
              <a:rPr lang="es-MX" dirty="0"/>
              <a:t>( ) divide una cadena según un </a:t>
            </a:r>
            <a:r>
              <a:rPr lang="es-MX" dirty="0" err="1"/>
              <a:t>caracter</a:t>
            </a:r>
            <a:r>
              <a:rPr lang="es-MX" dirty="0"/>
              <a:t> separador (por defecto son espacios en blanco). </a:t>
            </a:r>
          </a:p>
          <a:p>
            <a:pPr marL="0" indent="0">
              <a:buNone/>
            </a:pPr>
            <a:r>
              <a:rPr lang="es-MX" dirty="0"/>
              <a:t>"Hola" .center(10, "*") </a:t>
            </a:r>
          </a:p>
          <a:p>
            <a:pPr marL="0" indent="0">
              <a:buNone/>
            </a:pPr>
            <a:r>
              <a:rPr lang="es-MX" dirty="0"/>
              <a:t>&gt;&gt; '***Hola***'</a:t>
            </a:r>
          </a:p>
        </p:txBody>
      </p:sp>
      <p:sp>
        <p:nvSpPr>
          <p:cNvPr id="5" name="Marcador de número de diapositiva 4">
            <a:extLst>
              <a:ext uri="{FF2B5EF4-FFF2-40B4-BE49-F238E27FC236}">
                <a16:creationId xmlns:a16="http://schemas.microsoft.com/office/drawing/2014/main" id="{1BD5826B-3A75-E539-64ED-328E0D04C228}"/>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46</a:t>
            </a:fld>
            <a:endParaRPr lang="es-MX" sz="1100">
              <a:solidFill>
                <a:schemeClr val="tx1">
                  <a:lumMod val="50000"/>
                  <a:lumOff val="50000"/>
                </a:schemeClr>
              </a:solidFill>
            </a:endParaRPr>
          </a:p>
        </p:txBody>
      </p:sp>
    </p:spTree>
    <p:extLst>
      <p:ext uri="{BB962C8B-B14F-4D97-AF65-F5344CB8AC3E}">
        <p14:creationId xmlns:p14="http://schemas.microsoft.com/office/powerpoint/2010/main" val="2110244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E13DE92-2042-359B-F9CD-8207946CE0F9}"/>
              </a:ext>
            </a:extLst>
          </p:cNvPr>
          <p:cNvSpPr>
            <a:spLocks noGrp="1"/>
          </p:cNvSpPr>
          <p:nvPr>
            <p:ph type="title"/>
          </p:nvPr>
        </p:nvSpPr>
        <p:spPr>
          <a:xfrm>
            <a:off x="1371599" y="294538"/>
            <a:ext cx="9895951" cy="1033669"/>
          </a:xfrm>
        </p:spPr>
        <p:txBody>
          <a:bodyPr>
            <a:normAutofit/>
          </a:bodyPr>
          <a:lstStyle/>
          <a:p>
            <a:r>
              <a:rPr lang="es-MX" sz="4000" i="1">
                <a:solidFill>
                  <a:srgbClr val="FFFFFF"/>
                </a:solidFill>
              </a:rPr>
              <a:t>Método de separación y union</a:t>
            </a:r>
          </a:p>
        </p:txBody>
      </p:sp>
      <p:sp>
        <p:nvSpPr>
          <p:cNvPr id="4" name="Marcador de pie de página 3">
            <a:extLst>
              <a:ext uri="{FF2B5EF4-FFF2-40B4-BE49-F238E27FC236}">
                <a16:creationId xmlns:a16="http://schemas.microsoft.com/office/drawing/2014/main" id="{8EFE3C74-667C-A9CA-1CFB-CD9B8B9199A1}"/>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1E1A5BE6-C115-2445-C009-F50C2B14987F}"/>
              </a:ext>
            </a:extLst>
          </p:cNvPr>
          <p:cNvSpPr>
            <a:spLocks noGrp="1"/>
          </p:cNvSpPr>
          <p:nvPr>
            <p:ph idx="1"/>
          </p:nvPr>
        </p:nvSpPr>
        <p:spPr>
          <a:xfrm>
            <a:off x="0" y="1597432"/>
            <a:ext cx="12144887" cy="5260567"/>
          </a:xfrm>
        </p:spPr>
        <p:txBody>
          <a:bodyPr anchor="ctr">
            <a:normAutofit/>
          </a:bodyPr>
          <a:lstStyle/>
          <a:p>
            <a:pPr marL="0" indent="0">
              <a:buNone/>
            </a:pPr>
            <a:r>
              <a:rPr lang="es-MX" dirty="0" err="1"/>
              <a:t>split</a:t>
            </a:r>
            <a:r>
              <a:rPr lang="es-MX" dirty="0"/>
              <a:t>( ) divide una cadena según un </a:t>
            </a:r>
            <a:r>
              <a:rPr lang="es-MX" dirty="0" err="1"/>
              <a:t>caracter</a:t>
            </a:r>
            <a:r>
              <a:rPr lang="es-MX" dirty="0"/>
              <a:t> separador (por defecto son espacios en blanco). Un segundo argumento en </a:t>
            </a:r>
            <a:r>
              <a:rPr lang="es-MX" dirty="0" err="1"/>
              <a:t>split</a:t>
            </a:r>
            <a:r>
              <a:rPr lang="es-MX" dirty="0"/>
              <a:t>( ) indica cuál es el máximo de divisiones que puede tener lugar (-1 por defecto para representar una cantidad ilimitada).</a:t>
            </a:r>
          </a:p>
          <a:p>
            <a:pPr marL="0" indent="0">
              <a:buNone/>
            </a:pPr>
            <a:r>
              <a:rPr lang="es-MX" dirty="0"/>
              <a:t>"Hola mundo!\</a:t>
            </a:r>
            <a:r>
              <a:rPr lang="es-MX" dirty="0" err="1"/>
              <a:t>nHello</a:t>
            </a:r>
            <a:r>
              <a:rPr lang="es-MX" dirty="0"/>
              <a:t> </a:t>
            </a:r>
            <a:r>
              <a:rPr lang="es-MX" dirty="0" err="1"/>
              <a:t>world</a:t>
            </a:r>
            <a:r>
              <a:rPr lang="es-MX" dirty="0"/>
              <a:t>!" .</a:t>
            </a:r>
            <a:r>
              <a:rPr lang="es-MX" dirty="0" err="1"/>
              <a:t>split</a:t>
            </a:r>
            <a:r>
              <a:rPr lang="es-MX" dirty="0"/>
              <a:t>() </a:t>
            </a:r>
          </a:p>
          <a:p>
            <a:pPr marL="0" indent="0">
              <a:buNone/>
            </a:pPr>
            <a:r>
              <a:rPr lang="es-MX" dirty="0"/>
              <a:t>&gt;&gt; ['Hola' , 'mundo!' , '</a:t>
            </a:r>
            <a:r>
              <a:rPr lang="es-MX" dirty="0" err="1"/>
              <a:t>Hello</a:t>
            </a:r>
            <a:r>
              <a:rPr lang="es-MX" dirty="0"/>
              <a:t>' , '</a:t>
            </a:r>
            <a:r>
              <a:rPr lang="es-MX" dirty="0" err="1"/>
              <a:t>world</a:t>
            </a:r>
            <a:r>
              <a:rPr lang="es-MX" dirty="0"/>
              <a:t>!’]</a:t>
            </a:r>
          </a:p>
          <a:p>
            <a:pPr marL="0" indent="0">
              <a:buNone/>
            </a:pPr>
            <a:r>
              <a:rPr lang="es-MX" dirty="0" err="1"/>
              <a:t>splitlines</a:t>
            </a:r>
            <a:r>
              <a:rPr lang="es-MX" dirty="0"/>
              <a:t>( ) divide una cadena con cada aparición de un salto de línea. </a:t>
            </a:r>
          </a:p>
          <a:p>
            <a:pPr marL="0" indent="0">
              <a:buNone/>
            </a:pPr>
            <a:r>
              <a:rPr lang="es-MX" dirty="0"/>
              <a:t>"Hola mundo!\</a:t>
            </a:r>
            <a:r>
              <a:rPr lang="es-MX" dirty="0" err="1"/>
              <a:t>nHello</a:t>
            </a:r>
            <a:r>
              <a:rPr lang="es-MX" dirty="0"/>
              <a:t> </a:t>
            </a:r>
            <a:r>
              <a:rPr lang="es-MX" dirty="0" err="1"/>
              <a:t>world</a:t>
            </a:r>
            <a:r>
              <a:rPr lang="es-MX" dirty="0"/>
              <a:t>!" .</a:t>
            </a:r>
            <a:r>
              <a:rPr lang="es-MX" dirty="0" err="1"/>
              <a:t>splitlines</a:t>
            </a:r>
            <a:r>
              <a:rPr lang="es-MX" dirty="0"/>
              <a:t>()  </a:t>
            </a:r>
          </a:p>
          <a:p>
            <a:pPr marL="0" indent="0">
              <a:buNone/>
            </a:pPr>
            <a:r>
              <a:rPr lang="es-MX" dirty="0"/>
              <a:t>&gt;&gt; ['Hola mundo!' , '</a:t>
            </a:r>
            <a:r>
              <a:rPr lang="es-MX" dirty="0" err="1"/>
              <a:t>Hello</a:t>
            </a:r>
            <a:r>
              <a:rPr lang="es-MX" dirty="0"/>
              <a:t> </a:t>
            </a:r>
            <a:r>
              <a:rPr lang="es-MX" dirty="0" err="1"/>
              <a:t>world</a:t>
            </a:r>
            <a:r>
              <a:rPr lang="es-MX" dirty="0"/>
              <a:t>!']</a:t>
            </a:r>
          </a:p>
        </p:txBody>
      </p:sp>
      <p:sp>
        <p:nvSpPr>
          <p:cNvPr id="5" name="Marcador de número de diapositiva 4">
            <a:extLst>
              <a:ext uri="{FF2B5EF4-FFF2-40B4-BE49-F238E27FC236}">
                <a16:creationId xmlns:a16="http://schemas.microsoft.com/office/drawing/2014/main" id="{22B9FB9F-6069-489E-1C02-2735327DFA65}"/>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47</a:t>
            </a:fld>
            <a:endParaRPr lang="es-MX" sz="1100">
              <a:solidFill>
                <a:schemeClr val="tx1">
                  <a:lumMod val="50000"/>
                  <a:lumOff val="50000"/>
                </a:schemeClr>
              </a:solidFill>
            </a:endParaRPr>
          </a:p>
        </p:txBody>
      </p:sp>
    </p:spTree>
    <p:extLst>
      <p:ext uri="{BB962C8B-B14F-4D97-AF65-F5344CB8AC3E}">
        <p14:creationId xmlns:p14="http://schemas.microsoft.com/office/powerpoint/2010/main" val="1779112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DE53885-A982-38F1-12E1-B1EB8C2CA0CF}"/>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ACAFB954-BBFA-2462-F652-7AA278A48CFC}"/>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1E8C0F1B-D429-EB72-CBA1-18F1B63B0B20}"/>
              </a:ext>
            </a:extLst>
          </p:cNvPr>
          <p:cNvSpPr>
            <a:spLocks noGrp="1"/>
          </p:cNvSpPr>
          <p:nvPr>
            <p:ph idx="1"/>
          </p:nvPr>
        </p:nvSpPr>
        <p:spPr>
          <a:xfrm>
            <a:off x="-4" y="1590740"/>
            <a:ext cx="12192003" cy="5229815"/>
          </a:xfrm>
        </p:spPr>
        <p:txBody>
          <a:bodyPr anchor="ctr">
            <a:normAutofit lnSpcReduction="10000"/>
          </a:bodyPr>
          <a:lstStyle/>
          <a:p>
            <a:pPr marL="0" indent="0">
              <a:buNone/>
            </a:pPr>
            <a:r>
              <a:rPr lang="es-MX" sz="2400" dirty="0" err="1"/>
              <a:t>partition</a:t>
            </a:r>
            <a:r>
              <a:rPr lang="es-MX" sz="2400" dirty="0"/>
              <a:t>( ) retorna una tupla de tres elementos: el bloque de caracteres anterior a la primera ocurrencia del separador, el separador mismo, y el bloque posterior. </a:t>
            </a:r>
          </a:p>
          <a:p>
            <a:pPr marL="0" indent="0">
              <a:buNone/>
            </a:pPr>
            <a:r>
              <a:rPr lang="es-MX" sz="2400" dirty="0"/>
              <a:t>"Hola mundo. </a:t>
            </a:r>
            <a:r>
              <a:rPr lang="es-MX" sz="2400" dirty="0" err="1"/>
              <a:t>Hello</a:t>
            </a:r>
            <a:r>
              <a:rPr lang="es-MX" sz="2400" dirty="0"/>
              <a:t> </a:t>
            </a:r>
            <a:r>
              <a:rPr lang="es-MX" sz="2400" dirty="0" err="1"/>
              <a:t>world</a:t>
            </a:r>
            <a:r>
              <a:rPr lang="es-MX" sz="2400" dirty="0"/>
              <a:t>!" .</a:t>
            </a:r>
            <a:r>
              <a:rPr lang="es-MX" sz="2400" dirty="0" err="1"/>
              <a:t>partition</a:t>
            </a:r>
            <a:r>
              <a:rPr lang="es-MX" sz="2400" dirty="0"/>
              <a:t>(" ")</a:t>
            </a:r>
          </a:p>
          <a:p>
            <a:pPr marL="0" indent="0">
              <a:buNone/>
            </a:pPr>
            <a:r>
              <a:rPr lang="es-MX" sz="2400" dirty="0"/>
              <a:t> &gt;&gt; ('Hola' , ' ' , 'mundo. </a:t>
            </a:r>
            <a:r>
              <a:rPr lang="es-MX" sz="2400" dirty="0" err="1"/>
              <a:t>Hello</a:t>
            </a:r>
            <a:r>
              <a:rPr lang="es-MX" sz="2400" dirty="0"/>
              <a:t> </a:t>
            </a:r>
            <a:r>
              <a:rPr lang="es-MX" sz="2400" dirty="0" err="1"/>
              <a:t>world</a:t>
            </a:r>
            <a:r>
              <a:rPr lang="es-MX" sz="2400" dirty="0"/>
              <a:t>!’)</a:t>
            </a:r>
          </a:p>
          <a:p>
            <a:pPr marL="0" indent="0">
              <a:buNone/>
            </a:pPr>
            <a:r>
              <a:rPr lang="es-MX" sz="2400" dirty="0" err="1"/>
              <a:t>rpartition</a:t>
            </a:r>
            <a:r>
              <a:rPr lang="es-MX" sz="2400" dirty="0"/>
              <a:t>( ) opera del mismo modo que el anterior, pero partiendo de derecha a izquierda. </a:t>
            </a:r>
          </a:p>
          <a:p>
            <a:pPr marL="0" indent="0">
              <a:buNone/>
            </a:pPr>
            <a:endParaRPr lang="es-MX" sz="2400" dirty="0"/>
          </a:p>
          <a:p>
            <a:pPr marL="0" indent="0">
              <a:buNone/>
            </a:pPr>
            <a:r>
              <a:rPr lang="es-MX" sz="2400" dirty="0"/>
              <a:t>"Hola mundo. </a:t>
            </a:r>
            <a:r>
              <a:rPr lang="es-MX" sz="2400" dirty="0" err="1"/>
              <a:t>Hello</a:t>
            </a:r>
            <a:r>
              <a:rPr lang="es-MX" sz="2400" dirty="0"/>
              <a:t> </a:t>
            </a:r>
            <a:r>
              <a:rPr lang="es-MX" sz="2400" dirty="0" err="1"/>
              <a:t>world</a:t>
            </a:r>
            <a:r>
              <a:rPr lang="es-MX" sz="2400" dirty="0"/>
              <a:t>!" .</a:t>
            </a:r>
            <a:r>
              <a:rPr lang="es-MX" sz="2400" dirty="0" err="1"/>
              <a:t>rpartition</a:t>
            </a:r>
            <a:r>
              <a:rPr lang="es-MX" sz="2400" dirty="0"/>
              <a:t>(" ") </a:t>
            </a:r>
          </a:p>
          <a:p>
            <a:pPr marL="0" indent="0">
              <a:buNone/>
            </a:pPr>
            <a:r>
              <a:rPr lang="es-MX" sz="2400" dirty="0"/>
              <a:t>&gt;&gt; ('Hola mundo. </a:t>
            </a:r>
            <a:r>
              <a:rPr lang="es-MX" sz="2400" dirty="0" err="1"/>
              <a:t>Hello</a:t>
            </a:r>
            <a:r>
              <a:rPr lang="es-MX" sz="2400" dirty="0"/>
              <a:t>' , ' ' , '</a:t>
            </a:r>
            <a:r>
              <a:rPr lang="es-MX" sz="2400" dirty="0" err="1"/>
              <a:t>world</a:t>
            </a:r>
            <a:r>
              <a:rPr lang="es-MX" sz="2400" dirty="0"/>
              <a:t>!') </a:t>
            </a:r>
          </a:p>
          <a:p>
            <a:pPr marL="0" indent="0">
              <a:buNone/>
            </a:pPr>
            <a:r>
              <a:rPr lang="es-MX" sz="2400" dirty="0" err="1"/>
              <a:t>join</a:t>
            </a:r>
            <a:r>
              <a:rPr lang="es-MX" sz="2400" dirty="0"/>
              <a:t>( ) debe ser llamado desde una cadena que actúa como separador para unir dentro de una misma cadena resultante los elementos de una lista. </a:t>
            </a:r>
          </a:p>
          <a:p>
            <a:pPr marL="0" indent="0">
              <a:buNone/>
            </a:pPr>
            <a:endParaRPr lang="fi-FI" sz="2400" dirty="0"/>
          </a:p>
          <a:p>
            <a:pPr marL="0" indent="0">
              <a:buNone/>
            </a:pPr>
            <a:r>
              <a:rPr lang="fi-FI" sz="2400" dirty="0"/>
              <a:t>" , " .join(["C" , "C++" , "Python" , "Java"]) </a:t>
            </a:r>
          </a:p>
          <a:p>
            <a:pPr marL="0" indent="0">
              <a:buNone/>
            </a:pPr>
            <a:r>
              <a:rPr lang="fi-FI" sz="2400" dirty="0"/>
              <a:t>&gt;&gt; 'C, C++, Python, Java'</a:t>
            </a:r>
            <a:endParaRPr lang="es-MX" sz="2400" dirty="0"/>
          </a:p>
        </p:txBody>
      </p:sp>
      <p:sp>
        <p:nvSpPr>
          <p:cNvPr id="5" name="Marcador de número de diapositiva 4">
            <a:extLst>
              <a:ext uri="{FF2B5EF4-FFF2-40B4-BE49-F238E27FC236}">
                <a16:creationId xmlns:a16="http://schemas.microsoft.com/office/drawing/2014/main" id="{EC25113E-925C-7DC9-04B3-E4388CEFF16E}"/>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48</a:t>
            </a:fld>
            <a:endParaRPr lang="es-MX" sz="1100">
              <a:solidFill>
                <a:schemeClr val="tx1">
                  <a:lumMod val="50000"/>
                  <a:lumOff val="50000"/>
                </a:schemeClr>
              </a:solidFill>
            </a:endParaRPr>
          </a:p>
        </p:txBody>
      </p:sp>
    </p:spTree>
    <p:extLst>
      <p:ext uri="{BB962C8B-B14F-4D97-AF65-F5344CB8AC3E}">
        <p14:creationId xmlns:p14="http://schemas.microsoft.com/office/powerpoint/2010/main" val="2818382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CDD1EF-1E2B-2DB9-9720-586E90CEDE16}"/>
              </a:ext>
            </a:extLst>
          </p:cNvPr>
          <p:cNvSpPr>
            <a:spLocks noGrp="1"/>
          </p:cNvSpPr>
          <p:nvPr>
            <p:ph type="title"/>
          </p:nvPr>
        </p:nvSpPr>
        <p:spPr>
          <a:xfrm>
            <a:off x="1371599" y="294538"/>
            <a:ext cx="9895951" cy="1033669"/>
          </a:xfrm>
        </p:spPr>
        <p:txBody>
          <a:bodyPr>
            <a:normAutofit/>
          </a:bodyPr>
          <a:lstStyle/>
          <a:p>
            <a:r>
              <a:rPr lang="es-MX" sz="4000">
                <a:solidFill>
                  <a:srgbClr val="FFFFFF"/>
                </a:solidFill>
              </a:rPr>
              <a:t>Ejercicios</a:t>
            </a:r>
          </a:p>
        </p:txBody>
      </p:sp>
      <p:sp>
        <p:nvSpPr>
          <p:cNvPr id="4" name="Marcador de pie de página 3">
            <a:extLst>
              <a:ext uri="{FF2B5EF4-FFF2-40B4-BE49-F238E27FC236}">
                <a16:creationId xmlns:a16="http://schemas.microsoft.com/office/drawing/2014/main" id="{DB01AE81-846C-242A-32FE-D1EF481DC9E6}"/>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B423A406-4F8E-0527-BA12-D9FDB34BED81}"/>
              </a:ext>
            </a:extLst>
          </p:cNvPr>
          <p:cNvSpPr>
            <a:spLocks noGrp="1"/>
          </p:cNvSpPr>
          <p:nvPr>
            <p:ph idx="1"/>
          </p:nvPr>
        </p:nvSpPr>
        <p:spPr>
          <a:xfrm>
            <a:off x="1371599" y="2318197"/>
            <a:ext cx="9724031" cy="3683358"/>
          </a:xfrm>
        </p:spPr>
        <p:txBody>
          <a:bodyPr anchor="ctr">
            <a:normAutofit/>
          </a:bodyPr>
          <a:lstStyle/>
          <a:p>
            <a:r>
              <a:rPr lang="es-MX" sz="1400" b="0" i="0">
                <a:effectLst/>
                <a:latin typeface="udemy sans"/>
              </a:rPr>
              <a:t>Imprime el siguiente texto en mayúsculas, empleando el método específico de strings:</a:t>
            </a:r>
          </a:p>
          <a:p>
            <a:pPr lvl="1"/>
            <a:r>
              <a:rPr lang="es-MX" sz="1400"/>
              <a:t>frase = "Especialmente en las comunicaciones electrónicas, la escritura enteramente en mayúsculas equivale a gritar.“</a:t>
            </a:r>
          </a:p>
          <a:p>
            <a:r>
              <a:rPr lang="es-MX" sz="1400" b="0" i="0">
                <a:effectLst/>
                <a:latin typeface="udemy sans"/>
              </a:rPr>
              <a:t>Une la siguiente lista en un string, separando cada elemento con un espacio. Utiliza el método apropiado de listas/strings, y muestra en pantalla el resultado.</a:t>
            </a:r>
          </a:p>
          <a:p>
            <a:pPr lvl="1"/>
            <a:r>
              <a:rPr lang="es-MX" sz="1400"/>
              <a:t>lista_palabras = ["La","legibilidad","cuenta."]</a:t>
            </a:r>
          </a:p>
          <a:p>
            <a:r>
              <a:rPr lang="es-MX" sz="1400" b="0" i="0">
                <a:effectLst/>
                <a:latin typeface="udemy sans"/>
              </a:rPr>
              <a:t>Reemplaza en la siguiente frase:</a:t>
            </a:r>
          </a:p>
          <a:p>
            <a:pPr lvl="1"/>
            <a:r>
              <a:rPr lang="es-MX" sz="1400" b="0" i="0">
                <a:effectLst/>
                <a:latin typeface="udemy sans"/>
              </a:rPr>
              <a:t>"</a:t>
            </a:r>
            <a:r>
              <a:rPr lang="es-MX" sz="1400" b="0" i="1">
                <a:effectLst/>
                <a:latin typeface="udemy sans"/>
              </a:rPr>
              <a:t>Si la implementación es difícil de explicar, puede que sea una mala idea.</a:t>
            </a:r>
            <a:r>
              <a:rPr lang="es-MX" sz="1400" b="0" i="0">
                <a:effectLst/>
                <a:latin typeface="udemy sans"/>
              </a:rPr>
              <a:t>"</a:t>
            </a:r>
          </a:p>
          <a:p>
            <a:pPr marL="0" indent="0">
              <a:buNone/>
            </a:pPr>
            <a:r>
              <a:rPr lang="es-MX" sz="1400" b="0" i="0">
                <a:effectLst/>
                <a:latin typeface="udemy sans"/>
              </a:rPr>
              <a:t> 	los siguientes pares de palabras:</a:t>
            </a:r>
          </a:p>
          <a:p>
            <a:pPr lvl="2"/>
            <a:r>
              <a:rPr lang="es-MX" sz="1400" b="0" i="0">
                <a:effectLst/>
                <a:latin typeface="udemy sans"/>
              </a:rPr>
              <a:t>"</a:t>
            </a:r>
            <a:r>
              <a:rPr lang="es-MX" sz="1400" b="0" i="1">
                <a:effectLst/>
                <a:latin typeface="udemy sans"/>
              </a:rPr>
              <a:t>difícil</a:t>
            </a:r>
            <a:r>
              <a:rPr lang="es-MX" sz="1400" b="0" i="0">
                <a:effectLst/>
                <a:latin typeface="udemy sans"/>
              </a:rPr>
              <a:t>" --&gt; "</a:t>
            </a:r>
            <a:r>
              <a:rPr lang="es-MX" sz="1400" b="1" i="0">
                <a:effectLst/>
                <a:latin typeface="udemy sans"/>
              </a:rPr>
              <a:t>fácil</a:t>
            </a:r>
            <a:r>
              <a:rPr lang="es-MX" sz="1400" b="0" i="0">
                <a:effectLst/>
                <a:latin typeface="udemy sans"/>
              </a:rPr>
              <a:t>"</a:t>
            </a:r>
          </a:p>
          <a:p>
            <a:pPr lvl="2"/>
            <a:r>
              <a:rPr lang="es-MX" sz="1400" b="0" i="0">
                <a:effectLst/>
                <a:latin typeface="udemy sans"/>
              </a:rPr>
              <a:t>"</a:t>
            </a:r>
            <a:r>
              <a:rPr lang="es-MX" sz="1400" b="0" i="1">
                <a:effectLst/>
                <a:latin typeface="udemy sans"/>
              </a:rPr>
              <a:t>mala</a:t>
            </a:r>
            <a:r>
              <a:rPr lang="es-MX" sz="1400" b="0" i="0">
                <a:effectLst/>
                <a:latin typeface="udemy sans"/>
              </a:rPr>
              <a:t>" --&gt; "</a:t>
            </a:r>
            <a:r>
              <a:rPr lang="es-MX" sz="1400" b="1" i="0">
                <a:effectLst/>
                <a:latin typeface="udemy sans"/>
              </a:rPr>
              <a:t>buena</a:t>
            </a:r>
            <a:r>
              <a:rPr lang="es-MX" sz="1400" b="0" i="0">
                <a:effectLst/>
                <a:latin typeface="udemy sans"/>
              </a:rPr>
              <a:t>"</a:t>
            </a:r>
          </a:p>
          <a:p>
            <a:pPr lvl="1"/>
            <a:r>
              <a:rPr lang="es-MX" sz="1400" b="0" i="0">
                <a:effectLst/>
                <a:latin typeface="udemy sans"/>
              </a:rPr>
              <a:t>y muestra en pantalla la frase con ambas palabras modificadas.</a:t>
            </a:r>
            <a:br>
              <a:rPr lang="es-MX" sz="1400"/>
            </a:br>
            <a:endParaRPr lang="es-MX" sz="1400"/>
          </a:p>
        </p:txBody>
      </p:sp>
      <p:sp>
        <p:nvSpPr>
          <p:cNvPr id="5" name="Marcador de número de diapositiva 4">
            <a:extLst>
              <a:ext uri="{FF2B5EF4-FFF2-40B4-BE49-F238E27FC236}">
                <a16:creationId xmlns:a16="http://schemas.microsoft.com/office/drawing/2014/main" id="{229564B1-51C1-8C0C-5D2D-F9497847F010}"/>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49</a:t>
            </a:fld>
            <a:endParaRPr lang="es-MX" sz="1100">
              <a:solidFill>
                <a:schemeClr val="tx1">
                  <a:lumMod val="50000"/>
                  <a:lumOff val="50000"/>
                </a:schemeClr>
              </a:solidFill>
            </a:endParaRPr>
          </a:p>
        </p:txBody>
      </p:sp>
    </p:spTree>
    <p:extLst>
      <p:ext uri="{BB962C8B-B14F-4D97-AF65-F5344CB8AC3E}">
        <p14:creationId xmlns:p14="http://schemas.microsoft.com/office/powerpoint/2010/main" val="146950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
            <a:extLst>
              <a:ext uri="{FF2B5EF4-FFF2-40B4-BE49-F238E27FC236}">
                <a16:creationId xmlns:a16="http://schemas.microsoft.com/office/drawing/2014/main" id="{9DA632CD-ED68-F736-E1CF-DEB774476162}"/>
              </a:ext>
            </a:extLst>
          </p:cNvPr>
          <p:cNvSpPr txBox="1">
            <a:spLocks noChangeArrowheads="1"/>
          </p:cNvSpPr>
          <p:nvPr/>
        </p:nvSpPr>
        <p:spPr bwMode="auto">
          <a:xfrm>
            <a:off x="4776788" y="642938"/>
            <a:ext cx="6780213" cy="2205038"/>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normAutofit/>
          </a:bodyPr>
          <a:lstStyle>
            <a:lvl1pPr algn="l" defTabSz="914400" rtl="0" eaLnBrk="0" fontAlgn="base" latinLnBrk="0" hangingPunct="0">
              <a:lnSpc>
                <a:spcPct val="90000"/>
              </a:lnSpc>
              <a:spcBef>
                <a:spcPct val="0"/>
              </a:spcBef>
              <a:spcAft>
                <a:spcPct val="0"/>
              </a:spcAft>
              <a:buNone/>
              <a:defRPr sz="4400" kern="1200">
                <a:solidFill>
                  <a:schemeClr val="tx1"/>
                </a:solidFill>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s-MX" altLang="es-MX" sz="2000" dirty="0">
                <a:solidFill>
                  <a:srgbClr val="1C1D1F"/>
                </a:solidFill>
                <a:latin typeface="udemy sans"/>
              </a:rPr>
              <a:t>Crea un código que imprima en pantalla la siguiente expresión (pero usando </a:t>
            </a:r>
            <a:r>
              <a:rPr lang="es-MX" altLang="es-MX" sz="2000" b="1" dirty="0" err="1">
                <a:solidFill>
                  <a:srgbClr val="1C1D1F"/>
                </a:solidFill>
                <a:latin typeface="udemy sans"/>
              </a:rPr>
              <a:t>print</a:t>
            </a:r>
            <a:r>
              <a:rPr lang="es-MX" altLang="es-MX" sz="2000" b="1" dirty="0">
                <a:solidFill>
                  <a:srgbClr val="1C1D1F"/>
                </a:solidFill>
                <a:latin typeface="udemy sans"/>
              </a:rPr>
              <a:t> </a:t>
            </a:r>
            <a:r>
              <a:rPr lang="es-MX" altLang="es-MX" sz="2000" dirty="0">
                <a:solidFill>
                  <a:srgbClr val="1C1D1F"/>
                </a:solidFill>
                <a:latin typeface="udemy sans"/>
              </a:rPr>
              <a:t>una sola vez):</a:t>
            </a:r>
            <a:endParaRPr lang="es-MX" altLang="es-MX" sz="2000" dirty="0"/>
          </a:p>
          <a:p>
            <a:pPr>
              <a:spcAft>
                <a:spcPts val="600"/>
              </a:spcAft>
              <a:buFontTx/>
              <a:buAutoNum type="arabicPeriod"/>
            </a:pPr>
            <a:r>
              <a:rPr lang="es-MX" altLang="es-MX" sz="2000" dirty="0">
                <a:solidFill>
                  <a:srgbClr val="1C1D1F"/>
                </a:solidFill>
                <a:latin typeface="sfmono-regular"/>
              </a:rPr>
              <a:t>Línea 1</a:t>
            </a:r>
          </a:p>
          <a:p>
            <a:pPr>
              <a:spcAft>
                <a:spcPts val="600"/>
              </a:spcAft>
              <a:buFontTx/>
              <a:buAutoNum type="arabicPeriod" startAt="2"/>
            </a:pPr>
            <a:r>
              <a:rPr lang="es-MX" altLang="es-MX" sz="2000" dirty="0">
                <a:solidFill>
                  <a:srgbClr val="1C1D1F"/>
                </a:solidFill>
                <a:latin typeface="sfmono-regular"/>
              </a:rPr>
              <a:t>Línea 2</a:t>
            </a:r>
          </a:p>
          <a:p>
            <a:pPr>
              <a:spcAft>
                <a:spcPts val="600"/>
              </a:spcAft>
              <a:buFontTx/>
              <a:buAutoNum type="arabicPeriod" startAt="3"/>
            </a:pPr>
            <a:r>
              <a:rPr lang="es-MX" altLang="es-MX" sz="2000" dirty="0">
                <a:solidFill>
                  <a:srgbClr val="1C1D1F"/>
                </a:solidFill>
                <a:latin typeface="sfmono-regular"/>
              </a:rPr>
              <a:t>Línea 3</a:t>
            </a:r>
          </a:p>
          <a:p>
            <a:pPr>
              <a:spcAft>
                <a:spcPts val="600"/>
              </a:spcAft>
            </a:pPr>
            <a:endParaRPr lang="es-MX" altLang="es-MX" sz="2400" dirty="0"/>
          </a:p>
        </p:txBody>
      </p:sp>
      <p:sp>
        <p:nvSpPr>
          <p:cNvPr id="7" name="Rectangle 2">
            <a:extLst>
              <a:ext uri="{FF2B5EF4-FFF2-40B4-BE49-F238E27FC236}">
                <a16:creationId xmlns:a16="http://schemas.microsoft.com/office/drawing/2014/main" id="{67861529-A195-3813-70CD-CCA572B5D945}"/>
              </a:ext>
            </a:extLst>
          </p:cNvPr>
          <p:cNvSpPr>
            <a:spLocks noChangeArrowheads="1"/>
          </p:cNvSpPr>
          <p:nvPr/>
        </p:nvSpPr>
        <p:spPr bwMode="auto">
          <a:xfrm>
            <a:off x="4776788" y="2916238"/>
            <a:ext cx="6780213" cy="1435100"/>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000" b="0" i="0" u="none" strike="noStrike" cap="none" normalizeH="0" baseline="0" dirty="0">
                <a:ln>
                  <a:noFill/>
                </a:ln>
                <a:solidFill>
                  <a:srgbClr val="1C1D1F"/>
                </a:solidFill>
                <a:effectLst/>
                <a:latin typeface="udemy sans"/>
              </a:rPr>
              <a:t>Crea un código que imprima en pantalla la siguiente expresión.</a:t>
            </a:r>
            <a:endParaRPr kumimoji="0" lang="es-MX" altLang="es-MX" sz="2000" b="0" i="0" u="none" strike="noStrike" cap="none" normalizeH="0" baseline="0" dirty="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AutoNum type="arabicPeriod"/>
              <a:tabLst/>
            </a:pPr>
            <a:r>
              <a:rPr kumimoji="0" lang="es-MX" altLang="es-MX" sz="2000" b="0" i="0" u="none" strike="noStrike" cap="none" normalizeH="0" baseline="0" dirty="0">
                <a:ln>
                  <a:noFill/>
                </a:ln>
                <a:solidFill>
                  <a:srgbClr val="1C1D1F"/>
                </a:solidFill>
                <a:effectLst/>
                <a:latin typeface="sfmono-regular"/>
              </a:rPr>
              <a:t>A B C</a:t>
            </a:r>
          </a:p>
          <a:p>
            <a:pPr marL="0" marR="0" lvl="0" indent="0" algn="l" defTabSz="914400" rtl="0" eaLnBrk="0" fontAlgn="base" latinLnBrk="0" hangingPunct="0">
              <a:lnSpc>
                <a:spcPct val="90000"/>
              </a:lnSpc>
              <a:spcBef>
                <a:spcPct val="0"/>
              </a:spcBef>
              <a:spcAft>
                <a:spcPts val="600"/>
              </a:spcAft>
              <a:buClrTx/>
              <a:buSzTx/>
              <a:buFontTx/>
              <a:buAutoNum type="arabicPeriod" startAt="2"/>
              <a:tabLst/>
            </a:pPr>
            <a:r>
              <a:rPr kumimoji="0" lang="es-MX" altLang="es-MX" sz="2000" b="0" i="0" u="none" strike="noStrike" cap="none" normalizeH="0" baseline="0" dirty="0">
                <a:ln>
                  <a:noFill/>
                </a:ln>
                <a:solidFill>
                  <a:srgbClr val="1C1D1F"/>
                </a:solidFill>
                <a:effectLst/>
                <a:latin typeface="sfmono-regular"/>
              </a:rPr>
              <a:t>D E F</a:t>
            </a:r>
          </a:p>
          <a:p>
            <a:pPr marL="0" marR="0" lvl="0" indent="0" algn="l" defTabSz="914400" rtl="0" eaLnBrk="0" fontAlgn="base" latinLnBrk="0" hangingPunct="0">
              <a:lnSpc>
                <a:spcPct val="90000"/>
              </a:lnSpc>
              <a:spcBef>
                <a:spcPct val="0"/>
              </a:spcBef>
              <a:spcAft>
                <a:spcPts val="600"/>
              </a:spcAft>
              <a:buClrTx/>
              <a:buSzTx/>
              <a:buFontTx/>
              <a:buAutoNum type="arabicPeriod" startAt="3"/>
              <a:tabLst/>
            </a:pPr>
            <a:r>
              <a:rPr kumimoji="0" lang="es-MX" altLang="es-MX" sz="2000" b="0" i="0" u="none" strike="noStrike" cap="none" normalizeH="0" baseline="0" dirty="0">
                <a:ln>
                  <a:noFill/>
                </a:ln>
                <a:solidFill>
                  <a:srgbClr val="1C1D1F"/>
                </a:solidFill>
                <a:effectLst/>
                <a:latin typeface="sfmono-regular"/>
              </a:rPr>
              <a:t>G H I</a:t>
            </a:r>
          </a:p>
          <a:p>
            <a:pPr marL="0" marR="0" lvl="0" indent="0" algn="l" defTabSz="914400" rtl="0" eaLnBrk="0" fontAlgn="base" latinLnBrk="0" hangingPunct="0">
              <a:lnSpc>
                <a:spcPct val="90000"/>
              </a:lnSpc>
              <a:spcBef>
                <a:spcPct val="0"/>
              </a:spcBef>
              <a:spcAft>
                <a:spcPts val="600"/>
              </a:spcAft>
              <a:buClrTx/>
              <a:buSzTx/>
              <a:buFontTx/>
              <a:buNone/>
              <a:tabLst/>
            </a:pPr>
            <a:endParaRPr kumimoji="0" lang="es-MX" altLang="es-MX" sz="20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5F332A38-B437-2DA7-2272-AEF2A632C605}"/>
              </a:ext>
            </a:extLst>
          </p:cNvPr>
          <p:cNvSpPr>
            <a:spLocks noChangeArrowheads="1"/>
          </p:cNvSpPr>
          <p:nvPr/>
        </p:nvSpPr>
        <p:spPr bwMode="auto">
          <a:xfrm>
            <a:off x="4776788" y="4418013"/>
            <a:ext cx="6780213" cy="1792288"/>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000" i="0" u="none" strike="noStrike" cap="none" normalizeH="0" baseline="0" dirty="0">
                <a:ln>
                  <a:noFill/>
                </a:ln>
                <a:solidFill>
                  <a:srgbClr val="1C1D1F"/>
                </a:solidFill>
                <a:effectLst/>
                <a:latin typeface="udemy sans"/>
              </a:rPr>
              <a:t>Crea un código que imprima en pantalla la siguiente expresión:</a:t>
            </a:r>
            <a:endParaRPr kumimoji="0" lang="es-MX" altLang="es-MX" sz="2000" i="0" u="none" strike="noStrike" cap="none" normalizeH="0" baseline="0" dirty="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AutoNum type="arabicPeriod"/>
              <a:tabLst/>
            </a:pPr>
            <a:r>
              <a:rPr kumimoji="0" lang="es-MX" altLang="es-MX" sz="2000" i="0" u="none" strike="noStrike" cap="none" normalizeH="0" baseline="0" dirty="0">
                <a:ln>
                  <a:noFill/>
                </a:ln>
                <a:solidFill>
                  <a:srgbClr val="1C1D1F"/>
                </a:solidFill>
                <a:effectLst/>
                <a:latin typeface="sfmono-regular"/>
              </a:rPr>
              <a:t>Barra Normal: /</a:t>
            </a:r>
          </a:p>
          <a:p>
            <a:pPr marL="0" marR="0" lvl="0" indent="0" algn="l" defTabSz="914400" rtl="0" eaLnBrk="0" fontAlgn="base" latinLnBrk="0" hangingPunct="0">
              <a:lnSpc>
                <a:spcPct val="90000"/>
              </a:lnSpc>
              <a:spcBef>
                <a:spcPct val="0"/>
              </a:spcBef>
              <a:spcAft>
                <a:spcPts val="600"/>
              </a:spcAft>
              <a:buClrTx/>
              <a:buSzTx/>
              <a:buFontTx/>
              <a:buAutoNum type="arabicPeriod" startAt="2"/>
              <a:tabLst/>
            </a:pPr>
            <a:r>
              <a:rPr kumimoji="0" lang="es-MX" altLang="es-MX" sz="2000" i="0" u="none" strike="noStrike" cap="none" normalizeH="0" baseline="0" dirty="0">
                <a:ln>
                  <a:noFill/>
                </a:ln>
                <a:solidFill>
                  <a:srgbClr val="1C1D1F"/>
                </a:solidFill>
                <a:effectLst/>
                <a:latin typeface="sfmono-regular"/>
              </a:rPr>
              <a:t>Barra Invertida: \</a:t>
            </a:r>
          </a:p>
          <a:p>
            <a:pPr marL="0" marR="0" lvl="0" indent="0" algn="l" defTabSz="914400" rtl="0" eaLnBrk="0" fontAlgn="base" latinLnBrk="0" hangingPunct="0">
              <a:lnSpc>
                <a:spcPct val="90000"/>
              </a:lnSpc>
              <a:spcBef>
                <a:spcPct val="0"/>
              </a:spcBef>
              <a:spcAft>
                <a:spcPts val="600"/>
              </a:spcAft>
              <a:buClrTx/>
              <a:buSzTx/>
              <a:buFontTx/>
              <a:buNone/>
              <a:tabLst/>
            </a:pPr>
            <a:endParaRPr kumimoji="0" lang="es-MX" altLang="es-MX" sz="2800" b="0" i="0" u="none" strike="noStrike" cap="none" normalizeH="0" baseline="0" dirty="0">
              <a:ln>
                <a:noFill/>
              </a:ln>
              <a:solidFill>
                <a:schemeClr val="tx1"/>
              </a:solidFill>
              <a:effectLst/>
              <a:latin typeface="Arial" panose="020B0604020202020204" pitchFamily="34" charset="0"/>
            </a:endParaRPr>
          </a:p>
        </p:txBody>
      </p:sp>
      <p:sp>
        <p:nvSpPr>
          <p:cNvPr id="3" name="Marcador de pie de página 2">
            <a:extLst>
              <a:ext uri="{FF2B5EF4-FFF2-40B4-BE49-F238E27FC236}">
                <a16:creationId xmlns:a16="http://schemas.microsoft.com/office/drawing/2014/main" id="{6C63A45E-812E-B6DD-2B24-FE766BA7D16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D74E3371-7778-E730-8DBC-821E70A4D0C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EA4A3B0-B5DF-4E2B-B48F-E4B7B7872040}" type="slidenum">
              <a:rPr lang="en-US">
                <a:solidFill>
                  <a:schemeClr val="tx1">
                    <a:alpha val="80000"/>
                  </a:schemeClr>
                </a:solidFill>
              </a:rPr>
              <a:pPr>
                <a:spcAft>
                  <a:spcPts val="600"/>
                </a:spcAft>
              </a:pPr>
              <a:t>5</a:t>
            </a:fld>
            <a:endParaRPr lang="en-US">
              <a:solidFill>
                <a:schemeClr val="tx1">
                  <a:alpha val="80000"/>
                </a:schemeClr>
              </a:solidFill>
            </a:endParaRPr>
          </a:p>
        </p:txBody>
      </p:sp>
      <p:sp>
        <p:nvSpPr>
          <p:cNvPr id="9" name="Título 8">
            <a:extLst>
              <a:ext uri="{FF2B5EF4-FFF2-40B4-BE49-F238E27FC236}">
                <a16:creationId xmlns:a16="http://schemas.microsoft.com/office/drawing/2014/main" id="{951BA499-A7B4-11EF-C44F-490351CA98E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Ejercios Print</a:t>
            </a:r>
          </a:p>
        </p:txBody>
      </p:sp>
    </p:spTree>
    <p:extLst>
      <p:ext uri="{BB962C8B-B14F-4D97-AF65-F5344CB8AC3E}">
        <p14:creationId xmlns:p14="http://schemas.microsoft.com/office/powerpoint/2010/main" val="194385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4EDC349-D5BE-567B-7719-DE9D2E2EA393}"/>
              </a:ext>
            </a:extLst>
          </p:cNvPr>
          <p:cNvSpPr>
            <a:spLocks noGrp="1"/>
          </p:cNvSpPr>
          <p:nvPr>
            <p:ph type="title"/>
          </p:nvPr>
        </p:nvSpPr>
        <p:spPr>
          <a:xfrm>
            <a:off x="826396" y="586855"/>
            <a:ext cx="4230100" cy="3387497"/>
          </a:xfrm>
        </p:spPr>
        <p:txBody>
          <a:bodyPr anchor="b">
            <a:normAutofit/>
          </a:bodyPr>
          <a:lstStyle/>
          <a:p>
            <a:pPr algn="r"/>
            <a:r>
              <a:rPr lang="es-MX" sz="4000" i="1">
                <a:solidFill>
                  <a:srgbClr val="FFFFFF"/>
                </a:solidFill>
              </a:rPr>
              <a:t>Propiedades de Strings</a:t>
            </a:r>
          </a:p>
        </p:txBody>
      </p:sp>
      <p:sp>
        <p:nvSpPr>
          <p:cNvPr id="4" name="Marcador de pie de página 3">
            <a:extLst>
              <a:ext uri="{FF2B5EF4-FFF2-40B4-BE49-F238E27FC236}">
                <a16:creationId xmlns:a16="http://schemas.microsoft.com/office/drawing/2014/main" id="{0836E0F8-686D-EC23-7C24-BE0078D9C768}"/>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8D25D6B3-4A8A-07FC-217D-7C8FC8F45AEF}"/>
              </a:ext>
            </a:extLst>
          </p:cNvPr>
          <p:cNvSpPr>
            <a:spLocks noGrp="1"/>
          </p:cNvSpPr>
          <p:nvPr>
            <p:ph idx="1"/>
          </p:nvPr>
        </p:nvSpPr>
        <p:spPr>
          <a:xfrm>
            <a:off x="6503158" y="649480"/>
            <a:ext cx="4862447" cy="5546047"/>
          </a:xfrm>
        </p:spPr>
        <p:txBody>
          <a:bodyPr anchor="ctr">
            <a:normAutofit/>
          </a:bodyPr>
          <a:lstStyle/>
          <a:p>
            <a:pPr marL="0" indent="0">
              <a:buNone/>
            </a:pPr>
            <a:r>
              <a:rPr lang="es-MX" sz="1700" dirty="0"/>
              <a:t>Esto es lo que debes tener presente al trabajar con </a:t>
            </a:r>
            <a:r>
              <a:rPr lang="es-MX" sz="1700" dirty="0" err="1"/>
              <a:t>strings</a:t>
            </a:r>
            <a:r>
              <a:rPr lang="es-MX" sz="1700" dirty="0"/>
              <a:t> en Python: Python </a:t>
            </a:r>
          </a:p>
          <a:p>
            <a:pPr marL="0" indent="0">
              <a:buNone/>
            </a:pPr>
            <a:r>
              <a:rPr lang="es-MX" sz="1700" dirty="0"/>
              <a:t>son inmutables: una vez creados, no pueden modificarse sus partes, pero sí pueden reasignarse los valores de las variables a través de métodos de </a:t>
            </a:r>
            <a:r>
              <a:rPr lang="es-MX" sz="1700" dirty="0" err="1"/>
              <a:t>strings</a:t>
            </a:r>
            <a:endParaRPr lang="es-MX" sz="1700" dirty="0"/>
          </a:p>
          <a:p>
            <a:pPr marL="0" indent="0">
              <a:buNone/>
            </a:pPr>
            <a:r>
              <a:rPr lang="es-MX" sz="1700" dirty="0"/>
              <a:t> </a:t>
            </a:r>
            <a:r>
              <a:rPr lang="es-MX" sz="1700" dirty="0" err="1"/>
              <a:t>concatenable</a:t>
            </a:r>
            <a:r>
              <a:rPr lang="es-MX" sz="1700" dirty="0"/>
              <a:t>: es posible unir </a:t>
            </a:r>
            <a:r>
              <a:rPr lang="es-MX" sz="1700" dirty="0" err="1"/>
              <a:t>strings</a:t>
            </a:r>
            <a:r>
              <a:rPr lang="es-MX" sz="1700" dirty="0"/>
              <a:t> con el símbolo + </a:t>
            </a:r>
          </a:p>
          <a:p>
            <a:pPr marL="0" indent="0">
              <a:buNone/>
            </a:pPr>
            <a:r>
              <a:rPr lang="es-MX" sz="1700" dirty="0"/>
              <a:t>multiplicable: es posible concatenar repeticiones de un </a:t>
            </a:r>
            <a:r>
              <a:rPr lang="es-MX" sz="1700" dirty="0" err="1"/>
              <a:t>string</a:t>
            </a:r>
            <a:r>
              <a:rPr lang="es-MX" sz="1700" dirty="0"/>
              <a:t> con el símbolo *</a:t>
            </a:r>
          </a:p>
          <a:p>
            <a:pPr marL="0" indent="0">
              <a:buNone/>
            </a:pPr>
            <a:r>
              <a:rPr lang="es-MX" sz="1700" dirty="0"/>
              <a:t> </a:t>
            </a:r>
            <a:r>
              <a:rPr lang="es-MX" sz="1700" dirty="0" err="1"/>
              <a:t>multilineales</a:t>
            </a:r>
            <a:r>
              <a:rPr lang="es-MX" sz="1700" dirty="0"/>
              <a:t>: pueden escribirse en varias líneas al encerrarse entre triples comillas simples (''' ''') o dobles (""" """) </a:t>
            </a:r>
          </a:p>
          <a:p>
            <a:pPr marL="0" indent="0">
              <a:buNone/>
            </a:pPr>
            <a:r>
              <a:rPr lang="es-MX" sz="1700" dirty="0"/>
              <a:t>determinar su longitud: a través de la función </a:t>
            </a:r>
            <a:r>
              <a:rPr lang="es-MX" sz="1700" dirty="0" err="1"/>
              <a:t>len</a:t>
            </a:r>
            <a:r>
              <a:rPr lang="es-MX" sz="1700" dirty="0"/>
              <a:t>(</a:t>
            </a:r>
            <a:r>
              <a:rPr lang="es-MX" sz="1700" dirty="0" err="1"/>
              <a:t>mi_string</a:t>
            </a:r>
            <a:r>
              <a:rPr lang="es-MX" sz="1700" dirty="0"/>
              <a:t>) </a:t>
            </a:r>
          </a:p>
          <a:p>
            <a:pPr marL="0" indent="0">
              <a:buNone/>
            </a:pPr>
            <a:r>
              <a:rPr lang="es-MX" sz="1700" dirty="0"/>
              <a:t>verificar su contenido: a través de las palabras clave in y </a:t>
            </a:r>
            <a:r>
              <a:rPr lang="es-MX" sz="1700" dirty="0" err="1"/>
              <a:t>not</a:t>
            </a:r>
            <a:r>
              <a:rPr lang="es-MX" sz="1700" dirty="0"/>
              <a:t> in. El resultado de esta verificación es un booleano (True / False).</a:t>
            </a:r>
          </a:p>
        </p:txBody>
      </p:sp>
      <p:sp>
        <p:nvSpPr>
          <p:cNvPr id="5" name="Marcador de número de diapositiva 4">
            <a:extLst>
              <a:ext uri="{FF2B5EF4-FFF2-40B4-BE49-F238E27FC236}">
                <a16:creationId xmlns:a16="http://schemas.microsoft.com/office/drawing/2014/main" id="{CA89DAB5-9165-9C3B-FE60-7B3E74EC8D38}"/>
              </a:ext>
            </a:extLst>
          </p:cNvPr>
          <p:cNvSpPr>
            <a:spLocks noGrp="1"/>
          </p:cNvSpPr>
          <p:nvPr>
            <p:ph type="sldNum" sz="quarter" idx="12"/>
          </p:nvPr>
        </p:nvSpPr>
        <p:spPr>
          <a:xfrm>
            <a:off x="11704320" y="6455664"/>
            <a:ext cx="448056"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50</a:t>
            </a:fld>
            <a:endParaRPr lang="es-MX" sz="1100">
              <a:solidFill>
                <a:schemeClr val="tx1">
                  <a:lumMod val="50000"/>
                  <a:lumOff val="50000"/>
                </a:schemeClr>
              </a:solidFill>
            </a:endParaRPr>
          </a:p>
        </p:txBody>
      </p:sp>
    </p:spTree>
    <p:extLst>
      <p:ext uri="{BB962C8B-B14F-4D97-AF65-F5344CB8AC3E}">
        <p14:creationId xmlns:p14="http://schemas.microsoft.com/office/powerpoint/2010/main" val="1322457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8DD65C-6C12-65DF-04E3-72E80E386FAC}"/>
              </a:ext>
            </a:extLst>
          </p:cNvPr>
          <p:cNvSpPr>
            <a:spLocks noGrp="1"/>
          </p:cNvSpPr>
          <p:nvPr>
            <p:ph type="title"/>
          </p:nvPr>
        </p:nvSpPr>
        <p:spPr>
          <a:xfrm>
            <a:off x="1371599" y="294538"/>
            <a:ext cx="9895951" cy="1033669"/>
          </a:xfrm>
        </p:spPr>
        <p:txBody>
          <a:bodyPr>
            <a:normAutofit/>
          </a:bodyPr>
          <a:lstStyle/>
          <a:p>
            <a:r>
              <a:rPr lang="es-MX" sz="4000" dirty="0">
                <a:solidFill>
                  <a:srgbClr val="FFFFFF"/>
                </a:solidFill>
              </a:rPr>
              <a:t>Ejercicio</a:t>
            </a:r>
          </a:p>
        </p:txBody>
      </p:sp>
      <p:sp>
        <p:nvSpPr>
          <p:cNvPr id="4" name="Marcador de pie de página 3">
            <a:extLst>
              <a:ext uri="{FF2B5EF4-FFF2-40B4-BE49-F238E27FC236}">
                <a16:creationId xmlns:a16="http://schemas.microsoft.com/office/drawing/2014/main" id="{DF0D3034-3F05-DAB7-BF69-F664AC677D5F}"/>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B429C1AB-55CB-922A-182B-A93A627E0399}"/>
              </a:ext>
            </a:extLst>
          </p:cNvPr>
          <p:cNvSpPr>
            <a:spLocks noGrp="1"/>
          </p:cNvSpPr>
          <p:nvPr>
            <p:ph idx="1"/>
          </p:nvPr>
        </p:nvSpPr>
        <p:spPr>
          <a:xfrm>
            <a:off x="1371599" y="2318197"/>
            <a:ext cx="9724031" cy="3683358"/>
          </a:xfrm>
        </p:spPr>
        <p:txBody>
          <a:bodyPr anchor="ctr">
            <a:normAutofit/>
          </a:bodyPr>
          <a:lstStyle/>
          <a:p>
            <a:r>
              <a:rPr lang="es-MX" sz="2000" b="0" i="0">
                <a:effectLst/>
                <a:latin typeface="udemy sans"/>
              </a:rPr>
              <a:t>Concatena 15 veces el texto "Repetición" y muestra el resultado en pantalla. Por suerte, conoces que los strings son multiplicables y puedes realizar esta actividad de forma simple y elegante.</a:t>
            </a:r>
          </a:p>
          <a:p>
            <a:r>
              <a:rPr lang="es-MX" sz="2000" b="0" i="0">
                <a:effectLst/>
                <a:latin typeface="udemy sans"/>
              </a:rPr>
              <a:t>Verifica si la palabra "agua" </a:t>
            </a:r>
            <a:r>
              <a:rPr lang="es-MX" sz="2000" b="1" i="0">
                <a:effectLst/>
                <a:latin typeface="udemy sans"/>
              </a:rPr>
              <a:t>no </a:t>
            </a:r>
            <a:r>
              <a:rPr lang="es-MX" sz="2000" b="0" i="0">
                <a:effectLst/>
                <a:latin typeface="udemy sans"/>
              </a:rPr>
              <a:t>se encuentra en el siguiente haiku. Debes imprimir el booleano.</a:t>
            </a:r>
          </a:p>
          <a:p>
            <a:pPr lvl="1"/>
            <a:r>
              <a:rPr lang="es-MX" sz="2000" b="0" i="1">
                <a:effectLst/>
                <a:latin typeface="udemy sans"/>
              </a:rPr>
              <a:t>Tierra mojada,mis recuerdos de viaje entre las lluvias</a:t>
            </a:r>
            <a:endParaRPr lang="es-MX" sz="2000" b="0" i="0">
              <a:effectLst/>
              <a:latin typeface="udemy sans"/>
            </a:endParaRPr>
          </a:p>
          <a:p>
            <a:r>
              <a:rPr lang="es-MX" sz="2000" b="0" i="0">
                <a:effectLst/>
                <a:latin typeface="udemy sans"/>
              </a:rPr>
              <a:t>Muestra en pantalla el largo (en números de caracteres) de la palabra </a:t>
            </a:r>
            <a:r>
              <a:rPr lang="es-MX" sz="2000" b="1" i="1">
                <a:effectLst/>
                <a:latin typeface="udemy sans"/>
              </a:rPr>
              <a:t>electroencefalografista</a:t>
            </a:r>
            <a:r>
              <a:rPr lang="es-MX" sz="2000" b="0" i="0">
                <a:effectLst/>
                <a:latin typeface="udemy sans"/>
              </a:rPr>
              <a:t>.</a:t>
            </a:r>
            <a:endParaRPr lang="es-MX" sz="2000"/>
          </a:p>
        </p:txBody>
      </p:sp>
      <p:sp>
        <p:nvSpPr>
          <p:cNvPr id="5" name="Marcador de número de diapositiva 4">
            <a:extLst>
              <a:ext uri="{FF2B5EF4-FFF2-40B4-BE49-F238E27FC236}">
                <a16:creationId xmlns:a16="http://schemas.microsoft.com/office/drawing/2014/main" id="{5524F0BE-8D0F-C18D-4232-925A4508B252}"/>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51</a:t>
            </a:fld>
            <a:endParaRPr lang="es-MX" sz="1100">
              <a:solidFill>
                <a:schemeClr val="tx1">
                  <a:lumMod val="50000"/>
                  <a:lumOff val="50000"/>
                </a:schemeClr>
              </a:solidFill>
            </a:endParaRPr>
          </a:p>
        </p:txBody>
      </p:sp>
    </p:spTree>
    <p:extLst>
      <p:ext uri="{BB962C8B-B14F-4D97-AF65-F5344CB8AC3E}">
        <p14:creationId xmlns:p14="http://schemas.microsoft.com/office/powerpoint/2010/main" val="884197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DAFB36-1B5C-45E6-24DF-140A70341900}"/>
              </a:ext>
            </a:extLst>
          </p:cNvPr>
          <p:cNvSpPr>
            <a:spLocks noGrp="1"/>
          </p:cNvSpPr>
          <p:nvPr>
            <p:ph type="title"/>
          </p:nvPr>
        </p:nvSpPr>
        <p:spPr>
          <a:xfrm>
            <a:off x="826396" y="586855"/>
            <a:ext cx="4230100" cy="3387497"/>
          </a:xfrm>
        </p:spPr>
        <p:txBody>
          <a:bodyPr anchor="b">
            <a:normAutofit/>
          </a:bodyPr>
          <a:lstStyle/>
          <a:p>
            <a:pPr algn="r"/>
            <a:r>
              <a:rPr lang="es-MX" sz="4000" i="1">
                <a:solidFill>
                  <a:srgbClr val="FFFFFF"/>
                </a:solidFill>
              </a:rPr>
              <a:t>Listas</a:t>
            </a:r>
          </a:p>
        </p:txBody>
      </p:sp>
      <p:sp>
        <p:nvSpPr>
          <p:cNvPr id="4" name="Marcador de pie de página 3">
            <a:extLst>
              <a:ext uri="{FF2B5EF4-FFF2-40B4-BE49-F238E27FC236}">
                <a16:creationId xmlns:a16="http://schemas.microsoft.com/office/drawing/2014/main" id="{EFDFDA24-D92D-D857-297D-43395E1F6E5E}"/>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5A2F6DC8-1F97-2090-1EBC-BE16DCDBFBFE}"/>
              </a:ext>
            </a:extLst>
          </p:cNvPr>
          <p:cNvSpPr>
            <a:spLocks noGrp="1"/>
          </p:cNvSpPr>
          <p:nvPr>
            <p:ph idx="1"/>
          </p:nvPr>
        </p:nvSpPr>
        <p:spPr>
          <a:xfrm>
            <a:off x="6503158" y="649480"/>
            <a:ext cx="4862447" cy="5546047"/>
          </a:xfrm>
        </p:spPr>
        <p:txBody>
          <a:bodyPr anchor="ctr">
            <a:normAutofit/>
          </a:bodyPr>
          <a:lstStyle/>
          <a:p>
            <a:pPr marL="0" indent="0">
              <a:buNone/>
            </a:pPr>
            <a:r>
              <a:rPr lang="es-MX" sz="1700"/>
              <a:t>Las listas son secuencias ordenadas de objetos. Estos objetos pueden ser datos de cualquier tipo: strings, integers, floats, booleanos, listas, entre otros. Son tipos de datos mutables.</a:t>
            </a:r>
          </a:p>
          <a:p>
            <a:pPr marL="0" indent="0">
              <a:buNone/>
            </a:pPr>
            <a:r>
              <a:rPr lang="es-MX" sz="1700"/>
              <a:t>	Mutable    ordenado     admite duplicados</a:t>
            </a:r>
          </a:p>
          <a:p>
            <a:pPr marL="0" indent="0">
              <a:buNone/>
            </a:pPr>
            <a:r>
              <a:rPr lang="es-MX" sz="1700"/>
              <a:t>	lista_1 = ["C" , "C++" , "Python" , "Java"] </a:t>
            </a:r>
          </a:p>
          <a:p>
            <a:pPr marL="0" indent="0">
              <a:buNone/>
            </a:pPr>
            <a:r>
              <a:rPr lang="es-MX" sz="1700"/>
              <a:t>	lista_2 = ["PHP" , "SQL" , "Visual Basic"]</a:t>
            </a:r>
          </a:p>
          <a:p>
            <a:pPr marL="0" indent="0">
              <a:buNone/>
            </a:pPr>
            <a:r>
              <a:rPr lang="es-MX" sz="1700"/>
              <a:t>indexado: podemos acceder a los elementos de una lista a través de sus índices [inicio:fin:paso]</a:t>
            </a:r>
          </a:p>
          <a:p>
            <a:pPr marL="0" indent="0">
              <a:buNone/>
            </a:pPr>
            <a:r>
              <a:rPr lang="es-MX" sz="1700"/>
              <a:t> 	print(lista_1[1:3]) </a:t>
            </a:r>
          </a:p>
          <a:p>
            <a:pPr marL="0" indent="0">
              <a:buNone/>
            </a:pPr>
            <a:r>
              <a:rPr lang="es-MX" sz="1700"/>
              <a:t>	&gt;&gt; ["C++" , "Python"]</a:t>
            </a:r>
          </a:p>
          <a:p>
            <a:pPr marL="0" indent="0">
              <a:buNone/>
            </a:pPr>
            <a:r>
              <a:rPr lang="es-MX" sz="1700"/>
              <a:t>cantidad de elementos: a través de la propiedad len( ) </a:t>
            </a:r>
          </a:p>
          <a:p>
            <a:pPr marL="0" indent="0">
              <a:buNone/>
            </a:pPr>
            <a:r>
              <a:rPr lang="es-MX" sz="1700"/>
              <a:t>	print(len(lista_1)) </a:t>
            </a:r>
          </a:p>
          <a:p>
            <a:pPr marL="0" indent="0">
              <a:buNone/>
            </a:pPr>
            <a:r>
              <a:rPr lang="es-MX" sz="1700"/>
              <a:t>	&gt;&gt; 4</a:t>
            </a:r>
          </a:p>
        </p:txBody>
      </p:sp>
      <p:sp>
        <p:nvSpPr>
          <p:cNvPr id="5" name="Marcador de número de diapositiva 4">
            <a:extLst>
              <a:ext uri="{FF2B5EF4-FFF2-40B4-BE49-F238E27FC236}">
                <a16:creationId xmlns:a16="http://schemas.microsoft.com/office/drawing/2014/main" id="{706A53FF-783C-18DE-7ACA-2D2131DD3264}"/>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52</a:t>
            </a:fld>
            <a:endParaRPr lang="es-MX" sz="1100">
              <a:solidFill>
                <a:schemeClr val="tx1">
                  <a:lumMod val="50000"/>
                  <a:lumOff val="50000"/>
                </a:schemeClr>
              </a:solidFill>
            </a:endParaRPr>
          </a:p>
        </p:txBody>
      </p:sp>
    </p:spTree>
    <p:extLst>
      <p:ext uri="{BB962C8B-B14F-4D97-AF65-F5344CB8AC3E}">
        <p14:creationId xmlns:p14="http://schemas.microsoft.com/office/powerpoint/2010/main" val="1612924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7029D93-3A23-0211-CC5A-B7BA0F3F028A}"/>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B7A15635-085A-C9E9-DE94-6F14E20C9A2A}"/>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0BC1626C-1D8F-ED20-9212-08C0B204075D}"/>
              </a:ext>
            </a:extLst>
          </p:cNvPr>
          <p:cNvSpPr>
            <a:spLocks noGrp="1"/>
          </p:cNvSpPr>
          <p:nvPr>
            <p:ph idx="1"/>
          </p:nvPr>
        </p:nvSpPr>
        <p:spPr>
          <a:xfrm>
            <a:off x="-4" y="1590740"/>
            <a:ext cx="12192003" cy="5267259"/>
          </a:xfrm>
        </p:spPr>
        <p:txBody>
          <a:bodyPr anchor="ctr">
            <a:normAutofit/>
          </a:bodyPr>
          <a:lstStyle/>
          <a:p>
            <a:pPr marL="0" indent="0">
              <a:buNone/>
            </a:pPr>
            <a:r>
              <a:rPr lang="es-MX" sz="3200" dirty="0"/>
              <a:t>concatenación: sumamos los elementos de varias listas con el símbolo + </a:t>
            </a:r>
          </a:p>
          <a:p>
            <a:pPr marL="0" indent="0">
              <a:buNone/>
            </a:pPr>
            <a:r>
              <a:rPr lang="es-MX" sz="3200" dirty="0"/>
              <a:t>	</a:t>
            </a:r>
            <a:r>
              <a:rPr lang="es-MX" sz="3200" dirty="0" err="1"/>
              <a:t>print</a:t>
            </a:r>
            <a:r>
              <a:rPr lang="es-MX" sz="3200" dirty="0"/>
              <a:t>(lista_1 + lista_2) </a:t>
            </a:r>
          </a:p>
          <a:p>
            <a:pPr marL="0" indent="0">
              <a:buNone/>
            </a:pPr>
            <a:r>
              <a:rPr lang="es-MX" sz="3200" dirty="0"/>
              <a:t>	&gt;&gt; ['C' , 'C++' , 'Python' , 'Java' , 'PHP' , 'SQL' , 'Visual Basic’]</a:t>
            </a:r>
          </a:p>
          <a:p>
            <a:pPr marL="0" indent="0">
              <a:buNone/>
            </a:pPr>
            <a:r>
              <a:rPr lang="fi-FI" sz="3200" dirty="0"/>
              <a:t>	lista_1 = ["C" , "C++" , "Python" , "Java"]</a:t>
            </a:r>
            <a:endParaRPr lang="pt-BR" sz="3200" dirty="0"/>
          </a:p>
          <a:p>
            <a:pPr marL="0" indent="0">
              <a:buNone/>
            </a:pPr>
            <a:r>
              <a:rPr lang="pt-BR" sz="3200" dirty="0"/>
              <a:t>	lista_2 = ["PHP" , "SQL" , "Visual Basic"]</a:t>
            </a:r>
          </a:p>
          <a:p>
            <a:pPr marL="0" indent="0">
              <a:buNone/>
            </a:pPr>
            <a:r>
              <a:rPr lang="pt-BR" sz="3200" dirty="0"/>
              <a:t>	lista_3 = ["d" , "a" , "c" , "b" , "e"] </a:t>
            </a:r>
          </a:p>
          <a:p>
            <a:pPr marL="0" indent="0">
              <a:buNone/>
            </a:pPr>
            <a:r>
              <a:rPr lang="pt-BR" sz="3200" dirty="0"/>
              <a:t>	lista_4 = [5, 4, 7, 1, 9]</a:t>
            </a:r>
            <a:endParaRPr lang="es-MX" sz="3200" dirty="0"/>
          </a:p>
        </p:txBody>
      </p:sp>
      <p:sp>
        <p:nvSpPr>
          <p:cNvPr id="5" name="Marcador de número de diapositiva 4">
            <a:extLst>
              <a:ext uri="{FF2B5EF4-FFF2-40B4-BE49-F238E27FC236}">
                <a16:creationId xmlns:a16="http://schemas.microsoft.com/office/drawing/2014/main" id="{CE289E16-A944-9BB4-C865-EAEA48C9D7AE}"/>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53</a:t>
            </a:fld>
            <a:endParaRPr lang="es-MX" sz="1100">
              <a:solidFill>
                <a:schemeClr val="tx1">
                  <a:lumMod val="50000"/>
                  <a:lumOff val="50000"/>
                </a:schemeClr>
              </a:solidFill>
            </a:endParaRPr>
          </a:p>
        </p:txBody>
      </p:sp>
    </p:spTree>
    <p:extLst>
      <p:ext uri="{BB962C8B-B14F-4D97-AF65-F5344CB8AC3E}">
        <p14:creationId xmlns:p14="http://schemas.microsoft.com/office/powerpoint/2010/main" val="3583605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AFA733D-823A-64CC-F679-091FD6E59C07}"/>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8D664507-E5B9-BC9B-EEAC-206F091DCBF2}"/>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88925957-A403-5DCA-F102-3BA0E735C4A1}"/>
              </a:ext>
            </a:extLst>
          </p:cNvPr>
          <p:cNvSpPr>
            <a:spLocks noGrp="1"/>
          </p:cNvSpPr>
          <p:nvPr>
            <p:ph idx="1"/>
          </p:nvPr>
        </p:nvSpPr>
        <p:spPr>
          <a:xfrm>
            <a:off x="0" y="1587320"/>
            <a:ext cx="12192000" cy="5270679"/>
          </a:xfrm>
        </p:spPr>
        <p:txBody>
          <a:bodyPr anchor="ctr">
            <a:normAutofit/>
          </a:bodyPr>
          <a:lstStyle/>
          <a:p>
            <a:pPr marL="0" indent="0">
              <a:buNone/>
            </a:pPr>
            <a:r>
              <a:rPr lang="es-MX" sz="1800" dirty="0"/>
              <a:t>función </a:t>
            </a:r>
            <a:r>
              <a:rPr lang="es-MX" sz="1800" dirty="0" err="1"/>
              <a:t>append</a:t>
            </a:r>
            <a:r>
              <a:rPr lang="es-MX" sz="1800" dirty="0"/>
              <a:t>( ): agrega un elemento a una lista en el lugar lista_1.append("R") </a:t>
            </a:r>
          </a:p>
          <a:p>
            <a:pPr marL="0" indent="0">
              <a:buNone/>
            </a:pPr>
            <a:r>
              <a:rPr lang="es-MX" sz="1800" dirty="0" err="1"/>
              <a:t>print</a:t>
            </a:r>
            <a:r>
              <a:rPr lang="es-MX" sz="1800" dirty="0"/>
              <a:t>(</a:t>
            </a:r>
            <a:r>
              <a:rPr lang="es-MX" sz="2000" dirty="0"/>
              <a:t>lista</a:t>
            </a:r>
            <a:r>
              <a:rPr lang="es-MX" sz="1800" dirty="0"/>
              <a:t>_1) </a:t>
            </a:r>
          </a:p>
          <a:p>
            <a:pPr marL="0" indent="0">
              <a:buNone/>
            </a:pPr>
            <a:r>
              <a:rPr lang="es-MX" sz="1800" dirty="0"/>
              <a:t>	&gt;&gt; ["C" , "C++" , "Python" , "Java" , "R"]</a:t>
            </a:r>
          </a:p>
          <a:p>
            <a:pPr marL="0" indent="0">
              <a:buNone/>
            </a:pPr>
            <a:r>
              <a:rPr lang="es-MX" sz="1800" dirty="0"/>
              <a:t>función pop( ): elimina un elemento de la lista dado el índice, y devuelve el valor quitado </a:t>
            </a:r>
          </a:p>
          <a:p>
            <a:pPr marL="0" indent="0">
              <a:buNone/>
            </a:pPr>
            <a:r>
              <a:rPr lang="pt-BR" sz="1800" dirty="0"/>
              <a:t>print(lista_1.pop(4)) </a:t>
            </a:r>
          </a:p>
          <a:p>
            <a:pPr marL="0" indent="0">
              <a:buNone/>
            </a:pPr>
            <a:r>
              <a:rPr lang="pt-BR" sz="1800" dirty="0"/>
              <a:t>	&gt;&gt; "R“</a:t>
            </a:r>
          </a:p>
          <a:p>
            <a:pPr marL="0" indent="0">
              <a:buNone/>
            </a:pPr>
            <a:r>
              <a:rPr lang="es-MX" sz="1800" dirty="0"/>
              <a:t>función </a:t>
            </a:r>
            <a:r>
              <a:rPr lang="es-MX" sz="1800" dirty="0" err="1"/>
              <a:t>sort</a:t>
            </a:r>
            <a:r>
              <a:rPr lang="es-MX" sz="1800" dirty="0"/>
              <a:t>( ): ordena los elementos de la lista en el lugar lista_3.sort() </a:t>
            </a:r>
          </a:p>
          <a:p>
            <a:pPr marL="0" indent="0">
              <a:buNone/>
            </a:pPr>
            <a:r>
              <a:rPr lang="es-MX" sz="1800" dirty="0" err="1"/>
              <a:t>print</a:t>
            </a:r>
            <a:r>
              <a:rPr lang="es-MX" sz="1800" dirty="0"/>
              <a:t>(lista_3)</a:t>
            </a:r>
          </a:p>
          <a:p>
            <a:pPr marL="0" indent="0">
              <a:buNone/>
            </a:pPr>
            <a:r>
              <a:rPr lang="es-MX" sz="1800" dirty="0"/>
              <a:t> 	&gt;&gt; ['a' , 'b' , 'c' , 'd' , 'e']</a:t>
            </a:r>
          </a:p>
          <a:p>
            <a:pPr marL="0" indent="0">
              <a:buNone/>
            </a:pPr>
            <a:r>
              <a:rPr lang="es-MX" sz="1800" dirty="0"/>
              <a:t>función reverse( ): </a:t>
            </a:r>
          </a:p>
          <a:p>
            <a:pPr marL="0" indent="0">
              <a:buNone/>
            </a:pPr>
            <a:r>
              <a:rPr lang="es-MX" sz="1800" dirty="0"/>
              <a:t>invierte el orden de los elementos en el lugar</a:t>
            </a:r>
          </a:p>
          <a:p>
            <a:pPr marL="0" indent="0">
              <a:buNone/>
            </a:pPr>
            <a:r>
              <a:rPr lang="es-MX" sz="1800" dirty="0"/>
              <a:t> lista_4.reverse() </a:t>
            </a:r>
            <a:r>
              <a:rPr lang="es-MX" sz="1800" dirty="0" err="1"/>
              <a:t>print</a:t>
            </a:r>
            <a:r>
              <a:rPr lang="es-MX" sz="1800" dirty="0"/>
              <a:t>(lista_4)</a:t>
            </a:r>
          </a:p>
          <a:p>
            <a:pPr marL="0" indent="0">
              <a:buNone/>
            </a:pPr>
            <a:r>
              <a:rPr lang="es-MX" sz="1800" dirty="0"/>
              <a:t> 	&gt;&gt; [9, 1, 7, 4, 5]</a:t>
            </a:r>
          </a:p>
        </p:txBody>
      </p:sp>
      <p:sp>
        <p:nvSpPr>
          <p:cNvPr id="5" name="Marcador de número de diapositiva 4">
            <a:extLst>
              <a:ext uri="{FF2B5EF4-FFF2-40B4-BE49-F238E27FC236}">
                <a16:creationId xmlns:a16="http://schemas.microsoft.com/office/drawing/2014/main" id="{C52A3830-8108-BBF1-9248-530F39F645E9}"/>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54</a:t>
            </a:fld>
            <a:endParaRPr lang="es-MX" sz="1100">
              <a:solidFill>
                <a:schemeClr val="tx1">
                  <a:lumMod val="50000"/>
                  <a:lumOff val="50000"/>
                </a:schemeClr>
              </a:solidFill>
            </a:endParaRPr>
          </a:p>
        </p:txBody>
      </p:sp>
    </p:spTree>
    <p:extLst>
      <p:ext uri="{BB962C8B-B14F-4D97-AF65-F5344CB8AC3E}">
        <p14:creationId xmlns:p14="http://schemas.microsoft.com/office/powerpoint/2010/main" val="867050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79E93F-CB26-BE4E-2A90-1EADD44FDBC3}"/>
              </a:ext>
            </a:extLst>
          </p:cNvPr>
          <p:cNvSpPr>
            <a:spLocks noGrp="1"/>
          </p:cNvSpPr>
          <p:nvPr>
            <p:ph type="title"/>
          </p:nvPr>
        </p:nvSpPr>
        <p:spPr>
          <a:xfrm>
            <a:off x="1371599" y="294538"/>
            <a:ext cx="9895951" cy="1033669"/>
          </a:xfrm>
        </p:spPr>
        <p:txBody>
          <a:bodyPr>
            <a:normAutofit fontScale="90000"/>
          </a:bodyPr>
          <a:lstStyle/>
          <a:p>
            <a:r>
              <a:rPr lang="es-MX" sz="4000" i="1" dirty="0">
                <a:solidFill>
                  <a:srgbClr val="FFFFFF"/>
                </a:solidFill>
              </a:rPr>
              <a:t>Sets </a:t>
            </a:r>
            <a:r>
              <a:rPr lang="es-MX" sz="2700" dirty="0">
                <a:solidFill>
                  <a:schemeClr val="bg1"/>
                </a:solidFill>
              </a:rPr>
              <a:t>Los sets son otro tipo de estructuras de datos. Se diferencian de listas, tuplas y diccionarios porque son una colección mutable de elementos inmutables, no ordenados y sin datos repetidos.</a:t>
            </a:r>
            <a:br>
              <a:rPr lang="es-MX" sz="2700" dirty="0">
                <a:solidFill>
                  <a:schemeClr val="bg1"/>
                </a:solidFill>
              </a:rPr>
            </a:br>
            <a:endParaRPr lang="es-MX" sz="2700" i="1" dirty="0">
              <a:solidFill>
                <a:schemeClr val="bg1"/>
              </a:solidFill>
            </a:endParaRPr>
          </a:p>
        </p:txBody>
      </p:sp>
      <p:sp>
        <p:nvSpPr>
          <p:cNvPr id="4" name="Marcador de pie de página 3">
            <a:extLst>
              <a:ext uri="{FF2B5EF4-FFF2-40B4-BE49-F238E27FC236}">
                <a16:creationId xmlns:a16="http://schemas.microsoft.com/office/drawing/2014/main" id="{035CC2AC-B65F-0023-5C06-18AB3AEF9A52}"/>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667DAC2B-269C-0239-4737-DF58A30FCA79}"/>
              </a:ext>
            </a:extLst>
          </p:cNvPr>
          <p:cNvSpPr>
            <a:spLocks noGrp="1"/>
          </p:cNvSpPr>
          <p:nvPr>
            <p:ph idx="1"/>
          </p:nvPr>
        </p:nvSpPr>
        <p:spPr>
          <a:xfrm>
            <a:off x="0" y="1597432"/>
            <a:ext cx="12191999" cy="5260568"/>
          </a:xfrm>
        </p:spPr>
        <p:txBody>
          <a:bodyPr anchor="ctr">
            <a:normAutofit/>
          </a:bodyPr>
          <a:lstStyle/>
          <a:p>
            <a:pPr marL="0" indent="0">
              <a:buNone/>
            </a:pPr>
            <a:r>
              <a:rPr lang="es-MX" sz="1800" dirty="0" err="1"/>
              <a:t>mi_set_a</a:t>
            </a:r>
            <a:r>
              <a:rPr lang="es-MX" sz="1800" dirty="0"/>
              <a:t> = {1, 2, "tres"} </a:t>
            </a:r>
            <a:r>
              <a:rPr lang="es-MX" sz="1800" dirty="0" err="1"/>
              <a:t>mi_set_b</a:t>
            </a:r>
            <a:r>
              <a:rPr lang="es-MX" sz="1800" dirty="0"/>
              <a:t> = {3, "tres"}</a:t>
            </a:r>
          </a:p>
          <a:p>
            <a:pPr marL="0" indent="0">
              <a:buNone/>
            </a:pPr>
            <a:r>
              <a:rPr lang="es-MX" sz="1800" dirty="0"/>
              <a:t>Métodos</a:t>
            </a:r>
          </a:p>
          <a:p>
            <a:pPr marL="0" indent="0">
              <a:buNone/>
            </a:pPr>
            <a:r>
              <a:rPr lang="it-IT" sz="1800" dirty="0"/>
              <a:t>add(item) agrega un elemento al set mi_set_a.add(5) </a:t>
            </a:r>
          </a:p>
          <a:p>
            <a:pPr marL="0" indent="0">
              <a:buNone/>
            </a:pPr>
            <a:r>
              <a:rPr lang="it-IT" sz="1800" dirty="0"/>
              <a:t>	print(mi_set_a) </a:t>
            </a:r>
          </a:p>
          <a:p>
            <a:pPr marL="0" indent="0">
              <a:buNone/>
            </a:pPr>
            <a:r>
              <a:rPr lang="it-IT" sz="1800" dirty="0"/>
              <a:t>	&gt;&gt; {1, 2, "tres" , 5}</a:t>
            </a:r>
          </a:p>
          <a:p>
            <a:pPr marL="0" indent="0">
              <a:buNone/>
            </a:pPr>
            <a:r>
              <a:rPr lang="es-MX" sz="1800" dirty="0" err="1"/>
              <a:t>clear</a:t>
            </a:r>
            <a:r>
              <a:rPr lang="es-MX" sz="1800" dirty="0"/>
              <a:t>( ) remueve todos los elementos de un set</a:t>
            </a:r>
          </a:p>
          <a:p>
            <a:pPr marL="0" indent="0">
              <a:buNone/>
            </a:pPr>
            <a:r>
              <a:rPr lang="es-MX" sz="1800" dirty="0"/>
              <a:t>	</a:t>
            </a:r>
            <a:r>
              <a:rPr lang="es-MX" sz="1800" dirty="0" err="1"/>
              <a:t>mi_set_a.clear</a:t>
            </a:r>
            <a:r>
              <a:rPr lang="es-MX" sz="1800" dirty="0"/>
              <a:t>() </a:t>
            </a:r>
          </a:p>
          <a:p>
            <a:pPr marL="0" indent="0">
              <a:buNone/>
            </a:pPr>
            <a:r>
              <a:rPr lang="es-MX" sz="1800" dirty="0"/>
              <a:t>	</a:t>
            </a:r>
            <a:r>
              <a:rPr lang="es-MX" sz="1800" dirty="0" err="1"/>
              <a:t>print</a:t>
            </a:r>
            <a:r>
              <a:rPr lang="es-MX" sz="1800" dirty="0"/>
              <a:t>(</a:t>
            </a:r>
            <a:r>
              <a:rPr lang="es-MX" sz="1800" dirty="0" err="1"/>
              <a:t>mi_set_a</a:t>
            </a:r>
            <a:r>
              <a:rPr lang="es-MX" sz="1800" dirty="0"/>
              <a:t>)</a:t>
            </a:r>
          </a:p>
          <a:p>
            <a:pPr marL="0" indent="0">
              <a:buNone/>
            </a:pPr>
            <a:r>
              <a:rPr lang="es-MX" sz="1800" dirty="0"/>
              <a:t>	&gt;&gt; set()</a:t>
            </a:r>
          </a:p>
          <a:p>
            <a:pPr marL="0" indent="0">
              <a:buNone/>
            </a:pPr>
            <a:r>
              <a:rPr lang="es-MX" sz="1800" dirty="0"/>
              <a:t> </a:t>
            </a:r>
            <a:r>
              <a:rPr lang="es-MX" sz="1800" dirty="0" err="1"/>
              <a:t>copy</a:t>
            </a:r>
            <a:r>
              <a:rPr lang="es-MX" sz="1800" dirty="0"/>
              <a:t>( ) retorna una copia del set </a:t>
            </a:r>
          </a:p>
          <a:p>
            <a:pPr marL="0" indent="0">
              <a:buNone/>
            </a:pPr>
            <a:r>
              <a:rPr lang="es-MX" sz="1800" dirty="0"/>
              <a:t>	</a:t>
            </a:r>
            <a:r>
              <a:rPr lang="es-MX" sz="1800" dirty="0" err="1"/>
              <a:t>mi_set_c</a:t>
            </a:r>
            <a:r>
              <a:rPr lang="es-MX" sz="1800" dirty="0"/>
              <a:t> = </a:t>
            </a:r>
            <a:r>
              <a:rPr lang="es-MX" sz="1800" dirty="0" err="1"/>
              <a:t>mi_set_a.copy</a:t>
            </a:r>
            <a:r>
              <a:rPr lang="es-MX" sz="1800" dirty="0"/>
              <a:t>() </a:t>
            </a:r>
          </a:p>
          <a:p>
            <a:pPr marL="0" indent="0">
              <a:buNone/>
            </a:pPr>
            <a:r>
              <a:rPr lang="es-MX" sz="1800" dirty="0"/>
              <a:t>	</a:t>
            </a:r>
            <a:r>
              <a:rPr lang="es-MX" sz="1800" dirty="0" err="1"/>
              <a:t>print</a:t>
            </a:r>
            <a:r>
              <a:rPr lang="es-MX" sz="1800" dirty="0"/>
              <a:t>(</a:t>
            </a:r>
            <a:r>
              <a:rPr lang="es-MX" sz="1800" dirty="0" err="1"/>
              <a:t>mi_set_c</a:t>
            </a:r>
            <a:r>
              <a:rPr lang="es-MX" sz="1800" dirty="0"/>
              <a:t>) </a:t>
            </a:r>
          </a:p>
          <a:p>
            <a:pPr marL="0" indent="0">
              <a:buNone/>
            </a:pPr>
            <a:r>
              <a:rPr lang="es-MX" sz="1800" dirty="0"/>
              <a:t>	&gt;&gt; {1, 2, "tres"}</a:t>
            </a:r>
          </a:p>
        </p:txBody>
      </p:sp>
      <p:sp>
        <p:nvSpPr>
          <p:cNvPr id="5" name="Marcador de número de diapositiva 4">
            <a:extLst>
              <a:ext uri="{FF2B5EF4-FFF2-40B4-BE49-F238E27FC236}">
                <a16:creationId xmlns:a16="http://schemas.microsoft.com/office/drawing/2014/main" id="{6F51743D-71BF-E53F-B46D-8E6A450139FB}"/>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55</a:t>
            </a:fld>
            <a:endParaRPr lang="es-MX" sz="1100">
              <a:solidFill>
                <a:schemeClr val="tx1">
                  <a:lumMod val="50000"/>
                  <a:lumOff val="50000"/>
                </a:schemeClr>
              </a:solidFill>
            </a:endParaRPr>
          </a:p>
        </p:txBody>
      </p:sp>
    </p:spTree>
    <p:extLst>
      <p:ext uri="{BB962C8B-B14F-4D97-AF65-F5344CB8AC3E}">
        <p14:creationId xmlns:p14="http://schemas.microsoft.com/office/powerpoint/2010/main" val="2335862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E3C2A80-6EE2-AB9B-AFD6-3AD84AE19F30}"/>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B011305E-9718-14B0-FE70-03B4FC88F337}"/>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FE7903D5-56C8-1D9B-EBBE-929B8885B3D9}"/>
              </a:ext>
            </a:extLst>
          </p:cNvPr>
          <p:cNvSpPr>
            <a:spLocks noGrp="1"/>
          </p:cNvSpPr>
          <p:nvPr>
            <p:ph idx="1"/>
          </p:nvPr>
        </p:nvSpPr>
        <p:spPr>
          <a:xfrm>
            <a:off x="-7" y="1590740"/>
            <a:ext cx="12192007" cy="5267259"/>
          </a:xfrm>
        </p:spPr>
        <p:txBody>
          <a:bodyPr anchor="ctr">
            <a:normAutofit/>
          </a:bodyPr>
          <a:lstStyle/>
          <a:p>
            <a:pPr marL="0" indent="0">
              <a:buNone/>
            </a:pPr>
            <a:r>
              <a:rPr lang="es-MX" sz="1800" dirty="0" err="1"/>
              <a:t>Mi_set_a</a:t>
            </a:r>
            <a:r>
              <a:rPr lang="es-MX" sz="1800" dirty="0"/>
              <a:t> = {1, 2, "tres"} </a:t>
            </a:r>
            <a:r>
              <a:rPr lang="es-MX" sz="1800" dirty="0" err="1"/>
              <a:t>mi_set_b</a:t>
            </a:r>
            <a:r>
              <a:rPr lang="es-MX" sz="1800" dirty="0"/>
              <a:t> = {3, "tres"}</a:t>
            </a:r>
          </a:p>
          <a:p>
            <a:pPr marL="0" indent="0">
              <a:buNone/>
            </a:pPr>
            <a:r>
              <a:rPr lang="es-MX" sz="1800" dirty="0" err="1"/>
              <a:t>difference</a:t>
            </a:r>
            <a:r>
              <a:rPr lang="es-MX" sz="1800" dirty="0"/>
              <a:t>(set) retorna el set formado por todos los elementos que únicamente existen en el set A </a:t>
            </a:r>
            <a:r>
              <a:rPr lang="es-MX" sz="1800" dirty="0" err="1"/>
              <a:t>mi_set_c</a:t>
            </a:r>
            <a:r>
              <a:rPr lang="es-MX" sz="1800" dirty="0"/>
              <a:t> = </a:t>
            </a:r>
            <a:r>
              <a:rPr lang="es-MX" sz="1800" dirty="0" err="1"/>
              <a:t>mi_set_a.difference</a:t>
            </a:r>
            <a:r>
              <a:rPr lang="es-MX" sz="1800" dirty="0"/>
              <a:t>(</a:t>
            </a:r>
            <a:r>
              <a:rPr lang="es-MX" sz="1800" dirty="0" err="1"/>
              <a:t>mi_set_b</a:t>
            </a:r>
            <a:r>
              <a:rPr lang="es-MX" sz="1800" dirty="0"/>
              <a:t>) </a:t>
            </a:r>
          </a:p>
          <a:p>
            <a:pPr marL="0" indent="0">
              <a:buNone/>
            </a:pPr>
            <a:r>
              <a:rPr lang="es-MX" sz="1800" dirty="0"/>
              <a:t>	</a:t>
            </a:r>
            <a:r>
              <a:rPr lang="es-MX" sz="1800" dirty="0" err="1"/>
              <a:t>print</a:t>
            </a:r>
            <a:r>
              <a:rPr lang="es-MX" sz="1800" dirty="0"/>
              <a:t>(</a:t>
            </a:r>
            <a:r>
              <a:rPr lang="es-MX" sz="1800" dirty="0" err="1"/>
              <a:t>mi_set_c</a:t>
            </a:r>
            <a:r>
              <a:rPr lang="es-MX" sz="1800" dirty="0"/>
              <a:t>)</a:t>
            </a:r>
          </a:p>
          <a:p>
            <a:pPr marL="0" indent="0">
              <a:buNone/>
            </a:pPr>
            <a:r>
              <a:rPr lang="es-MX" sz="1800" dirty="0"/>
              <a:t>	 &gt;&gt; {1, 2}</a:t>
            </a:r>
          </a:p>
          <a:p>
            <a:pPr marL="0" indent="0">
              <a:buNone/>
            </a:pPr>
            <a:r>
              <a:rPr lang="es-MX" sz="1800" dirty="0" err="1"/>
              <a:t>difference_update</a:t>
            </a:r>
            <a:r>
              <a:rPr lang="es-MX" sz="1800" dirty="0"/>
              <a:t>(set) remueve de A todos los elementos comunes a </a:t>
            </a:r>
            <a:r>
              <a:rPr lang="es-MX" sz="1800" dirty="0" err="1"/>
              <a:t>A</a:t>
            </a:r>
            <a:r>
              <a:rPr lang="es-MX" sz="1800" dirty="0"/>
              <a:t> y B</a:t>
            </a:r>
          </a:p>
          <a:p>
            <a:pPr marL="0" indent="0">
              <a:buNone/>
            </a:pPr>
            <a:r>
              <a:rPr lang="es-MX" sz="1800" dirty="0"/>
              <a:t>	</a:t>
            </a:r>
            <a:r>
              <a:rPr lang="es-MX" sz="1800" dirty="0" err="1"/>
              <a:t>mi_set_a.difference_update</a:t>
            </a:r>
            <a:r>
              <a:rPr lang="es-MX" sz="1800" dirty="0"/>
              <a:t>(</a:t>
            </a:r>
            <a:r>
              <a:rPr lang="es-MX" sz="1800" dirty="0" err="1"/>
              <a:t>mi_set_b</a:t>
            </a:r>
            <a:r>
              <a:rPr lang="es-MX" sz="1800" dirty="0"/>
              <a:t>) </a:t>
            </a:r>
          </a:p>
          <a:p>
            <a:pPr marL="0" indent="0">
              <a:buNone/>
            </a:pPr>
            <a:r>
              <a:rPr lang="es-MX" sz="1800" dirty="0"/>
              <a:t>	</a:t>
            </a:r>
            <a:r>
              <a:rPr lang="es-MX" sz="1800" dirty="0" err="1"/>
              <a:t>print</a:t>
            </a:r>
            <a:r>
              <a:rPr lang="es-MX" sz="1800" dirty="0"/>
              <a:t>(</a:t>
            </a:r>
            <a:r>
              <a:rPr lang="es-MX" sz="1800" dirty="0" err="1"/>
              <a:t>mi_set_a</a:t>
            </a:r>
            <a:r>
              <a:rPr lang="es-MX" sz="1800" dirty="0"/>
              <a:t>) </a:t>
            </a:r>
          </a:p>
          <a:p>
            <a:pPr marL="0" indent="0">
              <a:buNone/>
            </a:pPr>
            <a:r>
              <a:rPr lang="es-MX" sz="1800" dirty="0"/>
              <a:t>	&gt;&gt; {1, 2}</a:t>
            </a:r>
          </a:p>
          <a:p>
            <a:pPr marL="0" indent="0">
              <a:buNone/>
            </a:pPr>
            <a:r>
              <a:rPr lang="en-US" sz="1800" dirty="0"/>
              <a:t>discard(item) </a:t>
            </a:r>
            <a:r>
              <a:rPr lang="en-US" sz="1800" dirty="0" err="1"/>
              <a:t>remueve</a:t>
            </a:r>
            <a:r>
              <a:rPr lang="en-US" sz="1800" dirty="0"/>
              <a:t> un </a:t>
            </a:r>
            <a:r>
              <a:rPr lang="en-US" sz="1800" dirty="0" err="1"/>
              <a:t>elemento</a:t>
            </a:r>
            <a:r>
              <a:rPr lang="en-US" sz="1800" dirty="0"/>
              <a:t> del set</a:t>
            </a:r>
          </a:p>
          <a:p>
            <a:pPr marL="0" indent="0">
              <a:buNone/>
            </a:pPr>
            <a:r>
              <a:rPr lang="en-US" sz="1800" dirty="0"/>
              <a:t> 	</a:t>
            </a:r>
            <a:r>
              <a:rPr lang="en-US" sz="1800" dirty="0" err="1"/>
              <a:t>mi_set_a.discard</a:t>
            </a:r>
            <a:r>
              <a:rPr lang="en-US" sz="1800" dirty="0"/>
              <a:t>("</a:t>
            </a:r>
            <a:r>
              <a:rPr lang="en-US" sz="1800" dirty="0" err="1"/>
              <a:t>tres</a:t>
            </a:r>
            <a:r>
              <a:rPr lang="en-US" sz="1800" dirty="0"/>
              <a:t>") </a:t>
            </a:r>
          </a:p>
          <a:p>
            <a:pPr marL="0" indent="0">
              <a:buNone/>
            </a:pPr>
            <a:r>
              <a:rPr lang="en-US" sz="1800" dirty="0"/>
              <a:t>	print(</a:t>
            </a:r>
            <a:r>
              <a:rPr lang="en-US" sz="1800" dirty="0" err="1"/>
              <a:t>mi_set_a</a:t>
            </a:r>
            <a:r>
              <a:rPr lang="en-US" sz="1800" dirty="0"/>
              <a:t>) </a:t>
            </a:r>
          </a:p>
          <a:p>
            <a:pPr marL="0" indent="0">
              <a:buNone/>
            </a:pPr>
            <a:r>
              <a:rPr lang="en-US" sz="1800" dirty="0"/>
              <a:t>	&gt;&gt; {1, 2}</a:t>
            </a:r>
            <a:endParaRPr lang="es-MX" sz="1800" dirty="0"/>
          </a:p>
        </p:txBody>
      </p:sp>
      <p:sp>
        <p:nvSpPr>
          <p:cNvPr id="5" name="Marcador de número de diapositiva 4">
            <a:extLst>
              <a:ext uri="{FF2B5EF4-FFF2-40B4-BE49-F238E27FC236}">
                <a16:creationId xmlns:a16="http://schemas.microsoft.com/office/drawing/2014/main" id="{B29D5093-50F9-E3BE-53BE-DC3561F3D541}"/>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56</a:t>
            </a:fld>
            <a:endParaRPr lang="es-MX" sz="1100">
              <a:solidFill>
                <a:schemeClr val="tx1">
                  <a:lumMod val="50000"/>
                  <a:lumOff val="50000"/>
                </a:schemeClr>
              </a:solidFill>
            </a:endParaRPr>
          </a:p>
        </p:txBody>
      </p:sp>
    </p:spTree>
    <p:extLst>
      <p:ext uri="{BB962C8B-B14F-4D97-AF65-F5344CB8AC3E}">
        <p14:creationId xmlns:p14="http://schemas.microsoft.com/office/powerpoint/2010/main" val="1682188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4F327DE-0954-078F-F2DC-A3861B299956}"/>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E9D910DD-0AA3-DF40-F806-D8580D956491}"/>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F6670CAB-702A-675E-0A9A-D1EE8AB1458C}"/>
              </a:ext>
            </a:extLst>
          </p:cNvPr>
          <p:cNvSpPr>
            <a:spLocks noGrp="1"/>
          </p:cNvSpPr>
          <p:nvPr>
            <p:ph idx="1"/>
          </p:nvPr>
        </p:nvSpPr>
        <p:spPr>
          <a:xfrm>
            <a:off x="-7" y="1590740"/>
            <a:ext cx="12192007" cy="5267259"/>
          </a:xfrm>
        </p:spPr>
        <p:txBody>
          <a:bodyPr anchor="ctr">
            <a:normAutofit/>
          </a:bodyPr>
          <a:lstStyle/>
          <a:p>
            <a:pPr marL="0" indent="0">
              <a:buNone/>
            </a:pPr>
            <a:r>
              <a:rPr lang="es-MX" sz="1800" dirty="0" err="1"/>
              <a:t>intersection</a:t>
            </a:r>
            <a:r>
              <a:rPr lang="es-MX" sz="1800" dirty="0"/>
              <a:t>(set) retorna el set formado por todos los elementos que existen en A y B simultáneamente.  </a:t>
            </a:r>
          </a:p>
          <a:p>
            <a:pPr marL="0" indent="0">
              <a:buNone/>
            </a:pPr>
            <a:r>
              <a:rPr lang="es-MX" sz="1800" dirty="0"/>
              <a:t>	</a:t>
            </a:r>
            <a:r>
              <a:rPr lang="es-MX" sz="1800" dirty="0" err="1"/>
              <a:t>mi_set_c</a:t>
            </a:r>
            <a:r>
              <a:rPr lang="es-MX" sz="1800" dirty="0"/>
              <a:t> = </a:t>
            </a:r>
            <a:r>
              <a:rPr lang="es-MX" sz="1800" dirty="0" err="1"/>
              <a:t>mi_set_a.intersection</a:t>
            </a:r>
            <a:r>
              <a:rPr lang="es-MX" sz="1800" dirty="0"/>
              <a:t>(</a:t>
            </a:r>
            <a:r>
              <a:rPr lang="es-MX" sz="1800" dirty="0" err="1"/>
              <a:t>mi_set_b</a:t>
            </a:r>
            <a:r>
              <a:rPr lang="es-MX" sz="1800" dirty="0"/>
              <a:t>) </a:t>
            </a:r>
          </a:p>
          <a:p>
            <a:pPr marL="0" indent="0">
              <a:buNone/>
            </a:pPr>
            <a:r>
              <a:rPr lang="es-MX" sz="1800" dirty="0"/>
              <a:t>	</a:t>
            </a:r>
            <a:r>
              <a:rPr lang="es-MX" sz="1800" dirty="0" err="1"/>
              <a:t>print</a:t>
            </a:r>
            <a:r>
              <a:rPr lang="es-MX" sz="1800" dirty="0"/>
              <a:t>(</a:t>
            </a:r>
            <a:r>
              <a:rPr lang="es-MX" sz="1800" dirty="0" err="1"/>
              <a:t>mi_set_c</a:t>
            </a:r>
            <a:r>
              <a:rPr lang="es-MX" sz="1800" dirty="0"/>
              <a:t>) </a:t>
            </a:r>
          </a:p>
          <a:p>
            <a:pPr marL="0" indent="0">
              <a:buNone/>
            </a:pPr>
            <a:r>
              <a:rPr lang="es-MX" sz="1800" dirty="0"/>
              <a:t>	&gt;&gt; {'tres’}</a:t>
            </a:r>
          </a:p>
          <a:p>
            <a:pPr marL="0" indent="0">
              <a:buNone/>
            </a:pPr>
            <a:r>
              <a:rPr lang="es-MX" sz="1800" dirty="0"/>
              <a:t>	</a:t>
            </a:r>
            <a:r>
              <a:rPr lang="es-MX" sz="1800" dirty="0" err="1"/>
              <a:t>mi_set_a</a:t>
            </a:r>
            <a:r>
              <a:rPr lang="es-MX" sz="1800" dirty="0"/>
              <a:t> = {1, 2, "tres"} </a:t>
            </a:r>
            <a:r>
              <a:rPr lang="es-MX" sz="1800" dirty="0" err="1"/>
              <a:t>mi_set_b</a:t>
            </a:r>
            <a:r>
              <a:rPr lang="es-MX" sz="1800" dirty="0"/>
              <a:t> = {3, "tres"}</a:t>
            </a:r>
          </a:p>
          <a:p>
            <a:pPr marL="0" indent="0">
              <a:buNone/>
            </a:pPr>
            <a:r>
              <a:rPr lang="es-MX" sz="1800" dirty="0" err="1"/>
              <a:t>intersection_update</a:t>
            </a:r>
            <a:r>
              <a:rPr lang="es-MX" sz="1800" dirty="0"/>
              <a:t>(set) mantiene únicamente los elementos comunes a </a:t>
            </a:r>
            <a:r>
              <a:rPr lang="es-MX" sz="1800" dirty="0" err="1"/>
              <a:t>A</a:t>
            </a:r>
            <a:r>
              <a:rPr lang="es-MX" sz="1800" dirty="0"/>
              <a:t> y B </a:t>
            </a:r>
          </a:p>
          <a:p>
            <a:pPr marL="0" indent="0">
              <a:buNone/>
            </a:pPr>
            <a:r>
              <a:rPr lang="es-MX" sz="1800" dirty="0"/>
              <a:t>	</a:t>
            </a:r>
            <a:r>
              <a:rPr lang="es-MX" sz="1800" dirty="0" err="1"/>
              <a:t>mi_set_b.intersection_update</a:t>
            </a:r>
            <a:r>
              <a:rPr lang="es-MX" sz="1800" dirty="0"/>
              <a:t>(</a:t>
            </a:r>
            <a:r>
              <a:rPr lang="es-MX" sz="1800" dirty="0" err="1"/>
              <a:t>mi_set_a</a:t>
            </a:r>
            <a:r>
              <a:rPr lang="es-MX" sz="1800" dirty="0"/>
              <a:t>) </a:t>
            </a:r>
          </a:p>
          <a:p>
            <a:pPr marL="0" indent="0">
              <a:buNone/>
            </a:pPr>
            <a:r>
              <a:rPr lang="es-MX" sz="1800" dirty="0"/>
              <a:t>	</a:t>
            </a:r>
            <a:r>
              <a:rPr lang="es-MX" sz="1800" dirty="0" err="1"/>
              <a:t>print</a:t>
            </a:r>
            <a:r>
              <a:rPr lang="es-MX" sz="1800" dirty="0"/>
              <a:t>(</a:t>
            </a:r>
            <a:r>
              <a:rPr lang="es-MX" sz="1800" dirty="0" err="1"/>
              <a:t>mi_set_b</a:t>
            </a:r>
            <a:r>
              <a:rPr lang="es-MX" sz="1800" dirty="0"/>
              <a:t>) </a:t>
            </a:r>
          </a:p>
          <a:p>
            <a:pPr marL="0" indent="0">
              <a:buNone/>
            </a:pPr>
            <a:r>
              <a:rPr lang="es-MX" sz="1800" dirty="0"/>
              <a:t>	&gt;&gt; {"tres"}</a:t>
            </a:r>
          </a:p>
          <a:p>
            <a:pPr marL="0" indent="0">
              <a:buNone/>
            </a:pPr>
            <a:r>
              <a:rPr lang="es-MX" sz="1800" dirty="0" err="1"/>
              <a:t>isdisjoint</a:t>
            </a:r>
            <a:r>
              <a:rPr lang="es-MX" sz="1800" dirty="0"/>
              <a:t>(set) devuelve True si A y B no tienen elementos en común</a:t>
            </a:r>
          </a:p>
          <a:p>
            <a:pPr marL="0" indent="0">
              <a:buNone/>
            </a:pPr>
            <a:r>
              <a:rPr lang="es-MX" sz="1800" dirty="0"/>
              <a:t>	</a:t>
            </a:r>
            <a:r>
              <a:rPr lang="es-MX" sz="1800" dirty="0" err="1"/>
              <a:t>Conjunto_disjunto</a:t>
            </a:r>
            <a:r>
              <a:rPr lang="es-MX" sz="1800" dirty="0"/>
              <a:t> = </a:t>
            </a:r>
            <a:r>
              <a:rPr lang="es-MX" sz="1800" dirty="0" err="1"/>
              <a:t>mi_set_a.isdisjoint</a:t>
            </a:r>
            <a:r>
              <a:rPr lang="es-MX" sz="1800" dirty="0"/>
              <a:t>(</a:t>
            </a:r>
            <a:r>
              <a:rPr lang="es-MX" sz="1800" dirty="0" err="1"/>
              <a:t>mi_set_b</a:t>
            </a:r>
            <a:r>
              <a:rPr lang="es-MX" sz="1800" dirty="0"/>
              <a:t>) </a:t>
            </a:r>
          </a:p>
          <a:p>
            <a:pPr marL="0" indent="0">
              <a:buNone/>
            </a:pPr>
            <a:r>
              <a:rPr lang="es-MX" sz="1800" dirty="0"/>
              <a:t>	</a:t>
            </a:r>
            <a:r>
              <a:rPr lang="es-MX" sz="1800" dirty="0" err="1"/>
              <a:t>print</a:t>
            </a:r>
            <a:r>
              <a:rPr lang="es-MX" sz="1800" dirty="0"/>
              <a:t>(</a:t>
            </a:r>
            <a:r>
              <a:rPr lang="es-MX" sz="1800" dirty="0" err="1"/>
              <a:t>conjunto_disjunto</a:t>
            </a:r>
            <a:r>
              <a:rPr lang="es-MX" sz="1800" dirty="0"/>
              <a:t>) </a:t>
            </a:r>
          </a:p>
          <a:p>
            <a:pPr marL="0" indent="0">
              <a:buNone/>
            </a:pPr>
            <a:r>
              <a:rPr lang="es-MX" sz="1800" dirty="0"/>
              <a:t>	&gt;&gt; False</a:t>
            </a:r>
          </a:p>
        </p:txBody>
      </p:sp>
      <p:sp>
        <p:nvSpPr>
          <p:cNvPr id="5" name="Marcador de número de diapositiva 4">
            <a:extLst>
              <a:ext uri="{FF2B5EF4-FFF2-40B4-BE49-F238E27FC236}">
                <a16:creationId xmlns:a16="http://schemas.microsoft.com/office/drawing/2014/main" id="{5287C34F-B2F0-7F41-9A10-B615BF67D14B}"/>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57</a:t>
            </a:fld>
            <a:endParaRPr lang="es-MX" sz="1100">
              <a:solidFill>
                <a:schemeClr val="tx1">
                  <a:lumMod val="50000"/>
                  <a:lumOff val="50000"/>
                </a:schemeClr>
              </a:solidFill>
            </a:endParaRPr>
          </a:p>
        </p:txBody>
      </p:sp>
    </p:spTree>
    <p:extLst>
      <p:ext uri="{BB962C8B-B14F-4D97-AF65-F5344CB8AC3E}">
        <p14:creationId xmlns:p14="http://schemas.microsoft.com/office/powerpoint/2010/main" val="92819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AC704E-7968-2B39-18FF-D8C2E287BF85}"/>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9C344A06-1506-696A-1B4B-27CE8792A1E6}"/>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86D8164A-A667-DE86-FF47-9FDCADFBE844}"/>
              </a:ext>
            </a:extLst>
          </p:cNvPr>
          <p:cNvSpPr>
            <a:spLocks noGrp="1"/>
          </p:cNvSpPr>
          <p:nvPr>
            <p:ph idx="1"/>
          </p:nvPr>
        </p:nvSpPr>
        <p:spPr>
          <a:xfrm>
            <a:off x="0" y="1590741"/>
            <a:ext cx="12191999" cy="5267259"/>
          </a:xfrm>
        </p:spPr>
        <p:txBody>
          <a:bodyPr anchor="ctr">
            <a:normAutofit/>
          </a:bodyPr>
          <a:lstStyle/>
          <a:p>
            <a:pPr marL="0" indent="0">
              <a:buNone/>
            </a:pPr>
            <a:r>
              <a:rPr lang="es-MX" dirty="0" err="1"/>
              <a:t>issubset</a:t>
            </a:r>
            <a:r>
              <a:rPr lang="es-MX" dirty="0"/>
              <a:t>(set) devuelve True si todos los elementos de B están presentes en A </a:t>
            </a:r>
          </a:p>
          <a:p>
            <a:pPr marL="0" indent="0">
              <a:buNone/>
            </a:pPr>
            <a:r>
              <a:rPr lang="es-MX" dirty="0"/>
              <a:t>	</a:t>
            </a:r>
            <a:r>
              <a:rPr lang="es-MX" dirty="0" err="1"/>
              <a:t>es_subset</a:t>
            </a:r>
            <a:r>
              <a:rPr lang="es-MX" dirty="0"/>
              <a:t> = </a:t>
            </a:r>
            <a:r>
              <a:rPr lang="es-MX" dirty="0" err="1"/>
              <a:t>mi_set_b.issubset</a:t>
            </a:r>
            <a:r>
              <a:rPr lang="es-MX" dirty="0"/>
              <a:t>(</a:t>
            </a:r>
            <a:r>
              <a:rPr lang="es-MX" dirty="0" err="1"/>
              <a:t>mi_set_a</a:t>
            </a:r>
            <a:r>
              <a:rPr lang="es-MX" dirty="0"/>
              <a:t>) </a:t>
            </a:r>
          </a:p>
          <a:p>
            <a:pPr marL="0" indent="0">
              <a:buNone/>
            </a:pPr>
            <a:r>
              <a:rPr lang="es-MX" dirty="0"/>
              <a:t>	</a:t>
            </a:r>
            <a:r>
              <a:rPr lang="es-MX" dirty="0" err="1"/>
              <a:t>print</a:t>
            </a:r>
            <a:r>
              <a:rPr lang="es-MX" dirty="0"/>
              <a:t>(</a:t>
            </a:r>
            <a:r>
              <a:rPr lang="es-MX" dirty="0" err="1"/>
              <a:t>es_subset</a:t>
            </a:r>
            <a:r>
              <a:rPr lang="es-MX" dirty="0"/>
              <a:t>) </a:t>
            </a:r>
          </a:p>
          <a:p>
            <a:pPr marL="0" indent="0">
              <a:buNone/>
            </a:pPr>
            <a:r>
              <a:rPr lang="es-MX" dirty="0"/>
              <a:t>	&gt;&gt; False</a:t>
            </a:r>
          </a:p>
          <a:p>
            <a:pPr marL="0" indent="0">
              <a:buNone/>
            </a:pPr>
            <a:r>
              <a:rPr lang="es-MX" dirty="0" err="1"/>
              <a:t>issuperset</a:t>
            </a:r>
            <a:r>
              <a:rPr lang="es-MX" dirty="0"/>
              <a:t>(set) devuelve True si A contiene todos los elementos de B </a:t>
            </a:r>
            <a:r>
              <a:rPr lang="es-MX" dirty="0" err="1"/>
              <a:t>es_superset</a:t>
            </a:r>
            <a:r>
              <a:rPr lang="es-MX" dirty="0"/>
              <a:t> = 	</a:t>
            </a:r>
            <a:r>
              <a:rPr lang="es-MX" dirty="0" err="1"/>
              <a:t>mi_set_a.issuperset</a:t>
            </a:r>
            <a:r>
              <a:rPr lang="es-MX" dirty="0"/>
              <a:t>(</a:t>
            </a:r>
            <a:r>
              <a:rPr lang="es-MX" dirty="0" err="1"/>
              <a:t>mi_set_b</a:t>
            </a:r>
            <a:r>
              <a:rPr lang="es-MX" dirty="0"/>
              <a:t>) </a:t>
            </a:r>
          </a:p>
          <a:p>
            <a:pPr marL="0" indent="0">
              <a:buNone/>
            </a:pPr>
            <a:r>
              <a:rPr lang="es-MX" dirty="0"/>
              <a:t>	</a:t>
            </a:r>
            <a:r>
              <a:rPr lang="es-MX" dirty="0" err="1"/>
              <a:t>print</a:t>
            </a:r>
            <a:r>
              <a:rPr lang="es-MX" dirty="0"/>
              <a:t>(</a:t>
            </a:r>
            <a:r>
              <a:rPr lang="es-MX" dirty="0" err="1"/>
              <a:t>es_superset</a:t>
            </a:r>
            <a:r>
              <a:rPr lang="es-MX" dirty="0"/>
              <a:t>) </a:t>
            </a:r>
          </a:p>
          <a:p>
            <a:pPr marL="0" indent="0">
              <a:buNone/>
            </a:pPr>
            <a:r>
              <a:rPr lang="es-MX" dirty="0"/>
              <a:t>	&gt;&gt; False</a:t>
            </a:r>
          </a:p>
        </p:txBody>
      </p:sp>
      <p:sp>
        <p:nvSpPr>
          <p:cNvPr id="5" name="Marcador de número de diapositiva 4">
            <a:extLst>
              <a:ext uri="{FF2B5EF4-FFF2-40B4-BE49-F238E27FC236}">
                <a16:creationId xmlns:a16="http://schemas.microsoft.com/office/drawing/2014/main" id="{F16BEFDF-869C-90F6-614E-B9DCCF6068EF}"/>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58</a:t>
            </a:fld>
            <a:endParaRPr lang="es-MX" sz="1100">
              <a:solidFill>
                <a:schemeClr val="tx1">
                  <a:lumMod val="50000"/>
                  <a:lumOff val="50000"/>
                </a:schemeClr>
              </a:solidFill>
            </a:endParaRPr>
          </a:p>
        </p:txBody>
      </p:sp>
    </p:spTree>
    <p:extLst>
      <p:ext uri="{BB962C8B-B14F-4D97-AF65-F5344CB8AC3E}">
        <p14:creationId xmlns:p14="http://schemas.microsoft.com/office/powerpoint/2010/main" val="3935529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A8C20A-DAD5-0A7A-F734-2F73DEE557E9}"/>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B8160C24-C12B-3122-A284-DEACDA610BFE}"/>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A4A29633-DB83-0E65-08B8-456C3999964A}"/>
              </a:ext>
            </a:extLst>
          </p:cNvPr>
          <p:cNvSpPr>
            <a:spLocks noGrp="1"/>
          </p:cNvSpPr>
          <p:nvPr>
            <p:ph idx="1"/>
          </p:nvPr>
        </p:nvSpPr>
        <p:spPr>
          <a:xfrm>
            <a:off x="0" y="1597432"/>
            <a:ext cx="12191995" cy="5260568"/>
          </a:xfrm>
        </p:spPr>
        <p:txBody>
          <a:bodyPr anchor="ctr">
            <a:normAutofit/>
          </a:bodyPr>
          <a:lstStyle/>
          <a:p>
            <a:pPr marL="0" indent="0">
              <a:buNone/>
            </a:pPr>
            <a:r>
              <a:rPr lang="es-MX" sz="2000" dirty="0" err="1"/>
              <a:t>mi_set_a</a:t>
            </a:r>
            <a:r>
              <a:rPr lang="es-MX" sz="2000" dirty="0"/>
              <a:t> = {1, 2, "tres"} </a:t>
            </a:r>
            <a:r>
              <a:rPr lang="es-MX" sz="2000" dirty="0" err="1"/>
              <a:t>mi_set_b</a:t>
            </a:r>
            <a:r>
              <a:rPr lang="es-MX" sz="2000" dirty="0"/>
              <a:t> = {3, "tres"}</a:t>
            </a:r>
          </a:p>
          <a:p>
            <a:pPr marL="0" indent="0">
              <a:buNone/>
            </a:pPr>
            <a:r>
              <a:rPr lang="es-MX" sz="2000" dirty="0"/>
              <a:t>pop( ) elimina y retorna un elemento al azar del set </a:t>
            </a:r>
          </a:p>
          <a:p>
            <a:pPr marL="0" indent="0">
              <a:buNone/>
            </a:pPr>
            <a:r>
              <a:rPr lang="es-MX" sz="2000" dirty="0"/>
              <a:t>	aleatorio = </a:t>
            </a:r>
            <a:r>
              <a:rPr lang="es-MX" sz="2000" dirty="0" err="1"/>
              <a:t>mi_set_a.pop</a:t>
            </a:r>
            <a:r>
              <a:rPr lang="es-MX" sz="2000" dirty="0"/>
              <a:t>() </a:t>
            </a:r>
          </a:p>
          <a:p>
            <a:pPr marL="0" indent="0">
              <a:buNone/>
            </a:pPr>
            <a:r>
              <a:rPr lang="es-MX" sz="2000" dirty="0"/>
              <a:t>	</a:t>
            </a:r>
            <a:r>
              <a:rPr lang="es-MX" sz="2000" dirty="0" err="1"/>
              <a:t>print</a:t>
            </a:r>
            <a:r>
              <a:rPr lang="es-MX" sz="2000" dirty="0"/>
              <a:t>(aleatorio) </a:t>
            </a:r>
          </a:p>
          <a:p>
            <a:pPr marL="0" indent="0">
              <a:buNone/>
            </a:pPr>
            <a:r>
              <a:rPr lang="es-MX" sz="2000" dirty="0"/>
              <a:t>	&gt;&gt; {2}</a:t>
            </a:r>
          </a:p>
          <a:p>
            <a:pPr marL="0" indent="0">
              <a:buNone/>
            </a:pPr>
            <a:r>
              <a:rPr lang="es-MX" sz="2000" dirty="0" err="1"/>
              <a:t>remove</a:t>
            </a:r>
            <a:r>
              <a:rPr lang="es-MX" sz="2000" dirty="0"/>
              <a:t>(</a:t>
            </a:r>
            <a:r>
              <a:rPr lang="es-MX" sz="2000" dirty="0" err="1"/>
              <a:t>item</a:t>
            </a:r>
            <a:r>
              <a:rPr lang="es-MX" sz="2000" dirty="0"/>
              <a:t>) elimina un </a:t>
            </a:r>
            <a:r>
              <a:rPr lang="es-MX" sz="2000" dirty="0" err="1"/>
              <a:t>item</a:t>
            </a:r>
            <a:r>
              <a:rPr lang="es-MX" sz="2000" dirty="0"/>
              <a:t> del set, y arroja error si no existe</a:t>
            </a:r>
          </a:p>
          <a:p>
            <a:pPr marL="0" indent="0">
              <a:buNone/>
            </a:pPr>
            <a:r>
              <a:rPr lang="es-MX" sz="2000" dirty="0"/>
              <a:t>	</a:t>
            </a:r>
            <a:r>
              <a:rPr lang="es-MX" sz="2000" dirty="0" err="1"/>
              <a:t>mi_set_a.remove</a:t>
            </a:r>
            <a:r>
              <a:rPr lang="es-MX" sz="2000" dirty="0"/>
              <a:t>("tres") </a:t>
            </a:r>
          </a:p>
          <a:p>
            <a:pPr marL="0" indent="0">
              <a:buNone/>
            </a:pPr>
            <a:r>
              <a:rPr lang="es-MX" sz="2000" dirty="0"/>
              <a:t>	</a:t>
            </a:r>
            <a:r>
              <a:rPr lang="es-MX" sz="2000" dirty="0" err="1"/>
              <a:t>print</a:t>
            </a:r>
            <a:r>
              <a:rPr lang="es-MX" sz="2000" dirty="0"/>
              <a:t>(</a:t>
            </a:r>
            <a:r>
              <a:rPr lang="es-MX" sz="2000" dirty="0" err="1"/>
              <a:t>mi_set_a</a:t>
            </a:r>
            <a:r>
              <a:rPr lang="es-MX" sz="2000" dirty="0"/>
              <a:t>) </a:t>
            </a:r>
          </a:p>
          <a:p>
            <a:pPr marL="0" indent="0">
              <a:buNone/>
            </a:pPr>
            <a:r>
              <a:rPr lang="es-MX" sz="2000" dirty="0"/>
              <a:t>	&gt;&gt; {1, 2}</a:t>
            </a:r>
          </a:p>
          <a:p>
            <a:pPr marL="0" indent="0">
              <a:buNone/>
            </a:pPr>
            <a:r>
              <a:rPr lang="es-MX" sz="2000" dirty="0" err="1"/>
              <a:t>symmetric_difference</a:t>
            </a:r>
            <a:r>
              <a:rPr lang="es-MX" sz="2000" dirty="0"/>
              <a:t>(set) retorna todos los elementos de A y B, excepto aquellos que son comunes a los dos</a:t>
            </a:r>
          </a:p>
          <a:p>
            <a:pPr marL="0" indent="0">
              <a:buNone/>
            </a:pPr>
            <a:r>
              <a:rPr lang="es-MX" sz="2000" dirty="0"/>
              <a:t> 	</a:t>
            </a:r>
            <a:r>
              <a:rPr lang="es-MX" sz="2000" dirty="0" err="1"/>
              <a:t>mi_set_c</a:t>
            </a:r>
            <a:r>
              <a:rPr lang="es-MX" sz="2000" dirty="0"/>
              <a:t> = </a:t>
            </a:r>
            <a:r>
              <a:rPr lang="es-MX" sz="2000" dirty="0" err="1"/>
              <a:t>mi_set_b.symmetric_difference</a:t>
            </a:r>
            <a:r>
              <a:rPr lang="es-MX" sz="2000" dirty="0"/>
              <a:t>(</a:t>
            </a:r>
            <a:r>
              <a:rPr lang="es-MX" sz="2000" dirty="0" err="1"/>
              <a:t>mi_set_a</a:t>
            </a:r>
            <a:r>
              <a:rPr lang="es-MX" sz="2000" dirty="0"/>
              <a:t>) </a:t>
            </a:r>
          </a:p>
          <a:p>
            <a:pPr marL="0" indent="0">
              <a:buNone/>
            </a:pPr>
            <a:r>
              <a:rPr lang="es-MX" sz="2000" dirty="0"/>
              <a:t>	</a:t>
            </a:r>
            <a:r>
              <a:rPr lang="es-MX" sz="2000" dirty="0" err="1"/>
              <a:t>print</a:t>
            </a:r>
            <a:r>
              <a:rPr lang="es-MX" sz="2000" dirty="0"/>
              <a:t>(</a:t>
            </a:r>
            <a:r>
              <a:rPr lang="es-MX" sz="2000" dirty="0" err="1"/>
              <a:t>mi_set_c</a:t>
            </a:r>
            <a:r>
              <a:rPr lang="es-MX" sz="2000" dirty="0"/>
              <a:t>) </a:t>
            </a:r>
          </a:p>
          <a:p>
            <a:pPr marL="0" indent="0">
              <a:buNone/>
            </a:pPr>
            <a:r>
              <a:rPr lang="es-MX" sz="2000" dirty="0"/>
              <a:t>	&gt;&gt; {1, 2, 3}</a:t>
            </a:r>
          </a:p>
        </p:txBody>
      </p:sp>
      <p:sp>
        <p:nvSpPr>
          <p:cNvPr id="5" name="Marcador de número de diapositiva 4">
            <a:extLst>
              <a:ext uri="{FF2B5EF4-FFF2-40B4-BE49-F238E27FC236}">
                <a16:creationId xmlns:a16="http://schemas.microsoft.com/office/drawing/2014/main" id="{BFC2F021-6007-3F06-994E-A29CA3B98C8F}"/>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59</a:t>
            </a:fld>
            <a:endParaRPr lang="es-MX" sz="1100">
              <a:solidFill>
                <a:schemeClr val="tx1">
                  <a:lumMod val="50000"/>
                  <a:lumOff val="50000"/>
                </a:schemeClr>
              </a:solidFill>
            </a:endParaRPr>
          </a:p>
        </p:txBody>
      </p:sp>
    </p:spTree>
    <p:extLst>
      <p:ext uri="{BB962C8B-B14F-4D97-AF65-F5344CB8AC3E}">
        <p14:creationId xmlns:p14="http://schemas.microsoft.com/office/powerpoint/2010/main" val="261974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pie de página 1">
            <a:extLst>
              <a:ext uri="{FF2B5EF4-FFF2-40B4-BE49-F238E27FC236}">
                <a16:creationId xmlns:a16="http://schemas.microsoft.com/office/drawing/2014/main" id="{87577757-EC53-DF18-1B2F-0A2E814CC40A}"/>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3" name="Marcador de número de diapositiva 2">
            <a:extLst>
              <a:ext uri="{FF2B5EF4-FFF2-40B4-BE49-F238E27FC236}">
                <a16:creationId xmlns:a16="http://schemas.microsoft.com/office/drawing/2014/main" id="{6678AD23-E956-7681-AC0A-98F5749850A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6</a:t>
            </a:fld>
            <a:endParaRPr lang="en-US" sz="1100">
              <a:solidFill>
                <a:schemeClr val="tx1">
                  <a:lumMod val="50000"/>
                  <a:lumOff val="50000"/>
                </a:schemeClr>
              </a:solidFill>
            </a:endParaRPr>
          </a:p>
        </p:txBody>
      </p:sp>
      <p:sp>
        <p:nvSpPr>
          <p:cNvPr id="5" name="CuadroTexto 4">
            <a:extLst>
              <a:ext uri="{FF2B5EF4-FFF2-40B4-BE49-F238E27FC236}">
                <a16:creationId xmlns:a16="http://schemas.microsoft.com/office/drawing/2014/main" id="{EDEA3F54-91CC-B3F8-C9A6-5D49421B62E2}"/>
              </a:ext>
            </a:extLst>
          </p:cNvPr>
          <p:cNvSpPr txBox="1"/>
          <p:nvPr/>
        </p:nvSpPr>
        <p:spPr>
          <a:xfrm>
            <a:off x="4287519" y="718456"/>
            <a:ext cx="7170083" cy="3493264"/>
          </a:xfrm>
          <a:prstGeom prst="rect">
            <a:avLst/>
          </a:prstGeom>
          <a:noFill/>
        </p:spPr>
        <p:txBody>
          <a:bodyPr wrap="square">
            <a:spAutoFit/>
          </a:bodyPr>
          <a:lstStyle/>
          <a:p>
            <a:pPr>
              <a:spcAft>
                <a:spcPts val="600"/>
              </a:spcAft>
            </a:pPr>
            <a:r>
              <a:rPr lang="es-MX" sz="2800" dirty="0"/>
              <a:t>Input("Dime tu nombre: ") </a:t>
            </a:r>
          </a:p>
          <a:p>
            <a:pPr>
              <a:spcAft>
                <a:spcPts val="600"/>
              </a:spcAft>
            </a:pPr>
            <a:endParaRPr lang="es-MX" sz="2800" dirty="0"/>
          </a:p>
          <a:p>
            <a:pPr>
              <a:spcAft>
                <a:spcPts val="600"/>
              </a:spcAft>
            </a:pPr>
            <a:r>
              <a:rPr lang="es-MX" sz="2800" dirty="0"/>
              <a:t>&gt;&gt; Dime tu nombre: |</a:t>
            </a:r>
          </a:p>
          <a:p>
            <a:pPr>
              <a:spcAft>
                <a:spcPts val="600"/>
              </a:spcAft>
            </a:pPr>
            <a:r>
              <a:rPr lang="es-MX" sz="2800" dirty="0"/>
              <a:t>print("Tu nombre es " + input("Dime tu nombre: ")) </a:t>
            </a:r>
          </a:p>
          <a:p>
            <a:pPr>
              <a:spcAft>
                <a:spcPts val="600"/>
              </a:spcAft>
            </a:pPr>
            <a:r>
              <a:rPr lang="es-MX" sz="2800" dirty="0"/>
              <a:t>&gt;&gt; Dime tu nombre: Federico </a:t>
            </a:r>
          </a:p>
          <a:p>
            <a:pPr>
              <a:spcAft>
                <a:spcPts val="600"/>
              </a:spcAft>
            </a:pPr>
            <a:r>
              <a:rPr lang="es-MX" sz="2800" dirty="0"/>
              <a:t>&gt;&gt; Tu nombre es Federico</a:t>
            </a:r>
          </a:p>
        </p:txBody>
      </p:sp>
      <p:graphicFrame>
        <p:nvGraphicFramePr>
          <p:cNvPr id="9" name="Marcador de texto 6">
            <a:extLst>
              <a:ext uri="{FF2B5EF4-FFF2-40B4-BE49-F238E27FC236}">
                <a16:creationId xmlns:a16="http://schemas.microsoft.com/office/drawing/2014/main" id="{3F4FBAC7-28FD-5877-D401-F3985C90A3E8}"/>
              </a:ext>
            </a:extLst>
          </p:cNvPr>
          <p:cNvGraphicFramePr/>
          <p:nvPr>
            <p:extLst>
              <p:ext uri="{D42A27DB-BD31-4B8C-83A1-F6EECF244321}">
                <p14:modId xmlns:p14="http://schemas.microsoft.com/office/powerpoint/2010/main" val="2266587679"/>
              </p:ext>
            </p:extLst>
          </p:nvPr>
        </p:nvGraphicFramePr>
        <p:xfrm>
          <a:off x="4539143" y="4562668"/>
          <a:ext cx="6666833" cy="1892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9F2F1EBB-A0C4-C74A-E549-29BC8EC98125}"/>
              </a:ext>
            </a:extLst>
          </p:cNvPr>
          <p:cNvSpPr txBox="1"/>
          <p:nvPr/>
        </p:nvSpPr>
        <p:spPr>
          <a:xfrm>
            <a:off x="411163" y="174562"/>
            <a:ext cx="3489810" cy="6386364"/>
          </a:xfrm>
          <a:prstGeom prst="rect">
            <a:avLst/>
          </a:prstGeom>
          <a:noFill/>
        </p:spPr>
        <p:txBody>
          <a:bodyPr wrap="square">
            <a:spAutoFit/>
          </a:bodyPr>
          <a:lstStyle/>
          <a:p>
            <a:pPr>
              <a:spcAft>
                <a:spcPts val="600"/>
              </a:spcAft>
            </a:pPr>
            <a:r>
              <a:rPr lang="es-MX" sz="2400" i="1" dirty="0">
                <a:solidFill>
                  <a:schemeClr val="bg1"/>
                </a:solidFill>
              </a:rPr>
              <a:t>Input</a:t>
            </a:r>
          </a:p>
          <a:p>
            <a:pPr>
              <a:spcAft>
                <a:spcPts val="600"/>
              </a:spcAft>
            </a:pPr>
            <a:endParaRPr lang="es-MX" sz="2400" i="1" dirty="0">
              <a:solidFill>
                <a:schemeClr val="bg1"/>
              </a:solidFill>
            </a:endParaRPr>
          </a:p>
          <a:p>
            <a:pPr>
              <a:spcAft>
                <a:spcPts val="600"/>
              </a:spcAft>
            </a:pPr>
            <a:r>
              <a:rPr lang="es-MX" sz="2400" dirty="0">
                <a:solidFill>
                  <a:schemeClr val="bg1"/>
                </a:solidFill>
              </a:rPr>
              <a:t>Función que permite al usuario introducir información por medio del teclado al ejecutarse, otorgándole una instrucción acerca del ingreso solicitado. El código continuará ejecutándose luego de que el usuario realice la acción.</a:t>
            </a:r>
          </a:p>
          <a:p>
            <a:pPr>
              <a:spcAft>
                <a:spcPts val="600"/>
              </a:spcAft>
            </a:pPr>
            <a:endParaRPr lang="es-MX" sz="2400" i="1" dirty="0">
              <a:solidFill>
                <a:schemeClr val="bg1"/>
              </a:solidFill>
            </a:endParaRPr>
          </a:p>
          <a:p>
            <a:pPr>
              <a:spcAft>
                <a:spcPts val="600"/>
              </a:spcAft>
            </a:pPr>
            <a:endParaRPr lang="es-MX" sz="2400" i="1" dirty="0">
              <a:solidFill>
                <a:schemeClr val="bg1"/>
              </a:solidFill>
            </a:endParaRPr>
          </a:p>
          <a:p>
            <a:pPr>
              <a:spcAft>
                <a:spcPts val="600"/>
              </a:spcAft>
            </a:pPr>
            <a:endParaRPr lang="es-MX" sz="2400" i="1" dirty="0">
              <a:solidFill>
                <a:schemeClr val="bg1"/>
              </a:solidFill>
            </a:endParaRPr>
          </a:p>
        </p:txBody>
      </p:sp>
    </p:spTree>
    <p:extLst>
      <p:ext uri="{BB962C8B-B14F-4D97-AF65-F5344CB8AC3E}">
        <p14:creationId xmlns:p14="http://schemas.microsoft.com/office/powerpoint/2010/main" val="4069247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D64405-29E0-98F8-AB60-A2351560ADDA}"/>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DCF07CC1-D9B0-3C9E-8C60-0A0E04327283}"/>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8" name="Marcador de contenido 7">
            <a:extLst>
              <a:ext uri="{FF2B5EF4-FFF2-40B4-BE49-F238E27FC236}">
                <a16:creationId xmlns:a16="http://schemas.microsoft.com/office/drawing/2014/main" id="{B50EAF35-B29B-FE9D-8B7E-5121D50EFCA6}"/>
              </a:ext>
            </a:extLst>
          </p:cNvPr>
          <p:cNvSpPr txBox="1">
            <a:spLocks noGrp="1"/>
          </p:cNvSpPr>
          <p:nvPr>
            <p:ph idx="1"/>
          </p:nvPr>
        </p:nvSpPr>
        <p:spPr>
          <a:xfrm>
            <a:off x="-7" y="1590740"/>
            <a:ext cx="12192007" cy="5267259"/>
          </a:xfrm>
          <a:prstGeom prst="rect">
            <a:avLst/>
          </a:prstGeom>
        </p:spPr>
        <p:txBody>
          <a:bodyPr anchor="ctr">
            <a:normAutofit lnSpcReduction="10000"/>
          </a:bodyPr>
          <a:lstStyle/>
          <a:p>
            <a:pPr marL="0" indent="0">
              <a:buNone/>
            </a:pPr>
            <a:r>
              <a:rPr lang="es-MX" dirty="0" err="1"/>
              <a:t>symmetric_difference_update</a:t>
            </a:r>
            <a:r>
              <a:rPr lang="es-MX" dirty="0"/>
              <a:t>(set) elimina los elementos comunes a </a:t>
            </a:r>
            <a:r>
              <a:rPr lang="es-MX" dirty="0" err="1"/>
              <a:t>A</a:t>
            </a:r>
            <a:r>
              <a:rPr lang="es-MX" dirty="0"/>
              <a:t> y B, agregando los que no están presentes e ambos a la vez</a:t>
            </a:r>
          </a:p>
          <a:p>
            <a:pPr marL="0" indent="0">
              <a:buNone/>
            </a:pPr>
            <a:r>
              <a:rPr lang="es-MX" dirty="0"/>
              <a:t>	</a:t>
            </a:r>
            <a:r>
              <a:rPr lang="es-MX" dirty="0" err="1"/>
              <a:t>mi_set_b.symmetric_difference_update</a:t>
            </a:r>
            <a:r>
              <a:rPr lang="es-MX" dirty="0"/>
              <a:t>(</a:t>
            </a:r>
            <a:r>
              <a:rPr lang="es-MX" dirty="0" err="1"/>
              <a:t>mi_set_a</a:t>
            </a:r>
            <a:r>
              <a:rPr lang="es-MX" dirty="0"/>
              <a:t>) </a:t>
            </a:r>
          </a:p>
          <a:p>
            <a:pPr marL="0" indent="0">
              <a:buNone/>
            </a:pPr>
            <a:r>
              <a:rPr lang="es-MX" dirty="0"/>
              <a:t>	</a:t>
            </a:r>
            <a:r>
              <a:rPr lang="es-MX" dirty="0" err="1"/>
              <a:t>print</a:t>
            </a:r>
            <a:r>
              <a:rPr lang="es-MX" dirty="0"/>
              <a:t>(</a:t>
            </a:r>
            <a:r>
              <a:rPr lang="es-MX" dirty="0" err="1"/>
              <a:t>mi_set_b</a:t>
            </a:r>
            <a:r>
              <a:rPr lang="es-MX" dirty="0"/>
              <a:t>) </a:t>
            </a:r>
          </a:p>
          <a:p>
            <a:pPr marL="0" indent="0">
              <a:buNone/>
            </a:pPr>
            <a:r>
              <a:rPr lang="es-MX" dirty="0"/>
              <a:t>	&gt;&gt; {1, 2, 3}</a:t>
            </a:r>
          </a:p>
          <a:p>
            <a:pPr marL="0" indent="0">
              <a:buNone/>
            </a:pPr>
            <a:r>
              <a:rPr lang="es-MX" dirty="0"/>
              <a:t>	</a:t>
            </a:r>
            <a:r>
              <a:rPr lang="es-MX" dirty="0" err="1"/>
              <a:t>mi_set_a</a:t>
            </a:r>
            <a:r>
              <a:rPr lang="es-MX" dirty="0"/>
              <a:t> = {1, 2, "tres"} </a:t>
            </a:r>
            <a:r>
              <a:rPr lang="es-MX" dirty="0" err="1"/>
              <a:t>mi_set_b</a:t>
            </a:r>
            <a:r>
              <a:rPr lang="es-MX" dirty="0"/>
              <a:t> = {3, "tres"}</a:t>
            </a:r>
          </a:p>
          <a:p>
            <a:pPr marL="0" indent="0">
              <a:buNone/>
            </a:pPr>
            <a:r>
              <a:rPr lang="es-MX" dirty="0" err="1"/>
              <a:t>union</a:t>
            </a:r>
            <a:r>
              <a:rPr lang="es-MX" dirty="0"/>
              <a:t>(set) retorna un set resultado de combinar A y B (los datos duplicados se eliminan) </a:t>
            </a:r>
          </a:p>
          <a:p>
            <a:pPr marL="0" indent="0">
              <a:buNone/>
            </a:pPr>
            <a:r>
              <a:rPr lang="es-MX" dirty="0"/>
              <a:t>	</a:t>
            </a:r>
            <a:r>
              <a:rPr lang="es-MX" dirty="0" err="1"/>
              <a:t>mi_set_c</a:t>
            </a:r>
            <a:r>
              <a:rPr lang="es-MX" dirty="0"/>
              <a:t> = </a:t>
            </a:r>
            <a:r>
              <a:rPr lang="es-MX" dirty="0" err="1"/>
              <a:t>mi_set_a.union</a:t>
            </a:r>
            <a:r>
              <a:rPr lang="es-MX" dirty="0"/>
              <a:t>(</a:t>
            </a:r>
            <a:r>
              <a:rPr lang="es-MX" dirty="0" err="1"/>
              <a:t>mi_set_b</a:t>
            </a:r>
            <a:r>
              <a:rPr lang="es-MX" dirty="0"/>
              <a:t>) </a:t>
            </a:r>
          </a:p>
          <a:p>
            <a:pPr marL="0" indent="0">
              <a:buNone/>
            </a:pPr>
            <a:r>
              <a:rPr lang="es-MX" dirty="0"/>
              <a:t>	</a:t>
            </a:r>
            <a:r>
              <a:rPr lang="es-MX" dirty="0" err="1"/>
              <a:t>print</a:t>
            </a:r>
            <a:r>
              <a:rPr lang="es-MX" dirty="0"/>
              <a:t>(</a:t>
            </a:r>
            <a:r>
              <a:rPr lang="es-MX" dirty="0" err="1"/>
              <a:t>mi_set_c</a:t>
            </a:r>
            <a:r>
              <a:rPr lang="es-MX" dirty="0"/>
              <a:t>) </a:t>
            </a:r>
          </a:p>
          <a:p>
            <a:pPr marL="0" indent="0">
              <a:buNone/>
            </a:pPr>
            <a:r>
              <a:rPr lang="es-MX" dirty="0"/>
              <a:t>	&gt;&gt; {1, 2, 3, 'tres'} </a:t>
            </a:r>
          </a:p>
        </p:txBody>
      </p:sp>
      <p:sp>
        <p:nvSpPr>
          <p:cNvPr id="5" name="Marcador de número de diapositiva 4">
            <a:extLst>
              <a:ext uri="{FF2B5EF4-FFF2-40B4-BE49-F238E27FC236}">
                <a16:creationId xmlns:a16="http://schemas.microsoft.com/office/drawing/2014/main" id="{5D937E41-A2CD-EB61-7662-55ADE7A43C59}"/>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60</a:t>
            </a:fld>
            <a:endParaRPr lang="es-MX" sz="1100">
              <a:solidFill>
                <a:schemeClr val="tx1">
                  <a:lumMod val="50000"/>
                  <a:lumOff val="50000"/>
                </a:schemeClr>
              </a:solidFill>
            </a:endParaRPr>
          </a:p>
        </p:txBody>
      </p:sp>
    </p:spTree>
    <p:extLst>
      <p:ext uri="{BB962C8B-B14F-4D97-AF65-F5344CB8AC3E}">
        <p14:creationId xmlns:p14="http://schemas.microsoft.com/office/powerpoint/2010/main" val="524598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7E1775-0A38-8138-7134-D281FF5AA84B}"/>
              </a:ext>
            </a:extLst>
          </p:cNvPr>
          <p:cNvSpPr>
            <a:spLocks noGrp="1"/>
          </p:cNvSpPr>
          <p:nvPr>
            <p:ph type="title"/>
          </p:nvPr>
        </p:nvSpPr>
        <p:spPr>
          <a:xfrm>
            <a:off x="1371599" y="294538"/>
            <a:ext cx="9895951" cy="1033669"/>
          </a:xfrm>
        </p:spPr>
        <p:txBody>
          <a:bodyPr>
            <a:normAutofit/>
          </a:bodyPr>
          <a:lstStyle/>
          <a:p>
            <a:endParaRPr lang="es-MX" sz="4000">
              <a:solidFill>
                <a:srgbClr val="FFFFFF"/>
              </a:solidFill>
            </a:endParaRPr>
          </a:p>
        </p:txBody>
      </p:sp>
      <p:sp>
        <p:nvSpPr>
          <p:cNvPr id="4" name="Marcador de pie de página 3">
            <a:extLst>
              <a:ext uri="{FF2B5EF4-FFF2-40B4-BE49-F238E27FC236}">
                <a16:creationId xmlns:a16="http://schemas.microsoft.com/office/drawing/2014/main" id="{76CE0D2B-E53F-294C-3AA0-C3900AA5BC3C}"/>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D5C7C074-6671-F1CF-90AA-281CD7948F28}"/>
              </a:ext>
            </a:extLst>
          </p:cNvPr>
          <p:cNvSpPr>
            <a:spLocks noGrp="1"/>
          </p:cNvSpPr>
          <p:nvPr>
            <p:ph idx="1"/>
          </p:nvPr>
        </p:nvSpPr>
        <p:spPr>
          <a:xfrm>
            <a:off x="-83976" y="1590740"/>
            <a:ext cx="12275975" cy="5267259"/>
          </a:xfrm>
        </p:spPr>
        <p:txBody>
          <a:bodyPr anchor="ctr">
            <a:normAutofit/>
          </a:bodyPr>
          <a:lstStyle/>
          <a:p>
            <a:pPr marL="0" indent="0">
              <a:buNone/>
            </a:pPr>
            <a:r>
              <a:rPr lang="es-MX" dirty="0" err="1"/>
              <a:t>update</a:t>
            </a:r>
            <a:r>
              <a:rPr lang="es-MX" dirty="0"/>
              <a:t>(set) inserta en A los elementos de B </a:t>
            </a:r>
            <a:r>
              <a:rPr lang="es-MX" dirty="0" err="1"/>
              <a:t>mi_set_a.update</a:t>
            </a:r>
            <a:r>
              <a:rPr lang="es-MX" dirty="0"/>
              <a:t>(</a:t>
            </a:r>
            <a:r>
              <a:rPr lang="es-MX" dirty="0" err="1"/>
              <a:t>mi_set_b</a:t>
            </a:r>
            <a:r>
              <a:rPr lang="es-MX" dirty="0"/>
              <a:t>)  </a:t>
            </a:r>
          </a:p>
          <a:p>
            <a:pPr marL="0" indent="0">
              <a:buNone/>
            </a:pPr>
            <a:r>
              <a:rPr lang="es-MX" dirty="0"/>
              <a:t>	</a:t>
            </a:r>
            <a:r>
              <a:rPr lang="es-MX" dirty="0" err="1"/>
              <a:t>print</a:t>
            </a:r>
            <a:r>
              <a:rPr lang="es-MX" dirty="0"/>
              <a:t>(</a:t>
            </a:r>
            <a:r>
              <a:rPr lang="es-MX" dirty="0" err="1"/>
              <a:t>mi_set_a</a:t>
            </a:r>
            <a:r>
              <a:rPr lang="es-MX" dirty="0"/>
              <a:t>) </a:t>
            </a:r>
          </a:p>
          <a:p>
            <a:pPr marL="0" indent="0">
              <a:buNone/>
            </a:pPr>
            <a:r>
              <a:rPr lang="es-MX" dirty="0"/>
              <a:t>	&gt;&gt; {1, 2, 3, 'tres'} </a:t>
            </a:r>
          </a:p>
        </p:txBody>
      </p:sp>
      <p:sp>
        <p:nvSpPr>
          <p:cNvPr id="5" name="Marcador de número de diapositiva 4">
            <a:extLst>
              <a:ext uri="{FF2B5EF4-FFF2-40B4-BE49-F238E27FC236}">
                <a16:creationId xmlns:a16="http://schemas.microsoft.com/office/drawing/2014/main" id="{4885D76C-F5DA-F914-D9A0-50E9BC655E4E}"/>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61</a:t>
            </a:fld>
            <a:endParaRPr lang="es-MX" sz="1100">
              <a:solidFill>
                <a:schemeClr val="tx1">
                  <a:lumMod val="50000"/>
                  <a:lumOff val="50000"/>
                </a:schemeClr>
              </a:solidFill>
            </a:endParaRPr>
          </a:p>
        </p:txBody>
      </p:sp>
    </p:spTree>
    <p:extLst>
      <p:ext uri="{BB962C8B-B14F-4D97-AF65-F5344CB8AC3E}">
        <p14:creationId xmlns:p14="http://schemas.microsoft.com/office/powerpoint/2010/main" val="2256879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E67AA98-EA94-84F1-B017-16BAC013678E}"/>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Ejercicio</a:t>
            </a:r>
          </a:p>
        </p:txBody>
      </p:sp>
      <p:sp>
        <p:nvSpPr>
          <p:cNvPr id="4" name="Marcador de pie de página 3">
            <a:extLst>
              <a:ext uri="{FF2B5EF4-FFF2-40B4-BE49-F238E27FC236}">
                <a16:creationId xmlns:a16="http://schemas.microsoft.com/office/drawing/2014/main" id="{BE641CFA-3552-C685-CB7D-49A0A36CF12E}"/>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10" name="Rectangle 5">
            <a:extLst>
              <a:ext uri="{FF2B5EF4-FFF2-40B4-BE49-F238E27FC236}">
                <a16:creationId xmlns:a16="http://schemas.microsoft.com/office/drawing/2014/main" id="{9D14CCBA-EA9C-3E37-7120-27D2784E5F35}"/>
              </a:ext>
            </a:extLst>
          </p:cNvPr>
          <p:cNvSpPr>
            <a:spLocks noChangeArrowheads="1"/>
          </p:cNvSpPr>
          <p:nvPr/>
        </p:nvSpPr>
        <p:spPr bwMode="auto">
          <a:xfrm>
            <a:off x="5625478" y="649480"/>
            <a:ext cx="6566522" cy="554604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28600" eaLnBrk="1" hangingPunct="1">
              <a:lnSpc>
                <a:spcPct val="90000"/>
              </a:lnSpc>
              <a:spcAft>
                <a:spcPts val="600"/>
              </a:spcAft>
              <a:buFont typeface="Arial" panose="020B0604020202020204" pitchFamily="34" charset="0"/>
              <a:buChar char="•"/>
            </a:pPr>
            <a:r>
              <a:rPr kumimoji="0" lang="en-US" altLang="es-MX" sz="1400" b="0" i="0" u="none" strike="noStrike" cap="none" normalizeH="0" baseline="0" dirty="0" err="1">
                <a:ln>
                  <a:noFill/>
                </a:ln>
                <a:effectLst/>
                <a:latin typeface="+mn-lt"/>
              </a:rPr>
              <a:t>Crea</a:t>
            </a:r>
            <a:r>
              <a:rPr kumimoji="0" lang="en-US" altLang="es-MX" sz="1400" b="0" i="0" u="none" strike="noStrike" cap="none" normalizeH="0" baseline="0" dirty="0">
                <a:ln>
                  <a:noFill/>
                </a:ln>
                <a:effectLst/>
                <a:latin typeface="+mn-lt"/>
              </a:rPr>
              <a:t> una </a:t>
            </a:r>
            <a:r>
              <a:rPr kumimoji="0" lang="en-US" altLang="es-MX" sz="1400" b="0" i="0" u="none" strike="noStrike" cap="none" normalizeH="0" baseline="0" dirty="0" err="1">
                <a:ln>
                  <a:noFill/>
                </a:ln>
                <a:effectLst/>
                <a:latin typeface="+mn-lt"/>
              </a:rPr>
              <a:t>lista</a:t>
            </a:r>
            <a:r>
              <a:rPr kumimoji="0" lang="en-US" altLang="es-MX" sz="1400" b="0" i="0" u="none" strike="noStrike" cap="none" normalizeH="0" baseline="0" dirty="0">
                <a:ln>
                  <a:noFill/>
                </a:ln>
                <a:effectLst/>
                <a:latin typeface="+mn-lt"/>
              </a:rPr>
              <a:t> con 5 </a:t>
            </a:r>
            <a:r>
              <a:rPr kumimoji="0" lang="en-US" altLang="es-MX" sz="1400" b="0" i="0" u="none" strike="noStrike" cap="none" normalizeH="0" baseline="0" dirty="0" err="1">
                <a:ln>
                  <a:noFill/>
                </a:ln>
                <a:effectLst/>
                <a:latin typeface="+mn-lt"/>
              </a:rPr>
              <a:t>elementos</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dentro</a:t>
            </a:r>
            <a:r>
              <a:rPr kumimoji="0" lang="en-US" altLang="es-MX" sz="1400" b="0" i="0" u="none" strike="noStrike" cap="none" normalizeH="0" baseline="0" dirty="0">
                <a:ln>
                  <a:noFill/>
                </a:ln>
                <a:effectLst/>
                <a:latin typeface="+mn-lt"/>
              </a:rPr>
              <a:t> de la variable </a:t>
            </a:r>
            <a:r>
              <a:rPr kumimoji="0" lang="en-US" altLang="es-MX" sz="1400" b="1" i="0" u="none" strike="noStrike" cap="none" normalizeH="0" baseline="0" dirty="0" err="1">
                <a:ln>
                  <a:noFill/>
                </a:ln>
                <a:effectLst/>
                <a:latin typeface="+mn-lt"/>
              </a:rPr>
              <a:t>mi_lista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Puedes</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incluir</a:t>
            </a:r>
            <a:r>
              <a:rPr kumimoji="0" lang="en-US" altLang="es-MX" sz="1400" b="0" i="0" u="none" strike="noStrike" cap="none" normalizeH="0" baseline="0" dirty="0">
                <a:ln>
                  <a:noFill/>
                </a:ln>
                <a:effectLst/>
                <a:latin typeface="+mn-lt"/>
              </a:rPr>
              <a:t> strings, </a:t>
            </a:r>
            <a:r>
              <a:rPr kumimoji="0" lang="en-US" altLang="es-MX" sz="1400" b="0" i="0" u="none" strike="noStrike" cap="none" normalizeH="0" baseline="0" dirty="0" err="1">
                <a:ln>
                  <a:noFill/>
                </a:ln>
                <a:effectLst/>
                <a:latin typeface="+mn-lt"/>
              </a:rPr>
              <a:t>booleanos</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números</a:t>
            </a:r>
            <a:r>
              <a:rPr kumimoji="0" lang="en-US" altLang="es-MX" sz="1400" b="0" i="0" u="none" strike="noStrike" cap="none" normalizeH="0" baseline="0" dirty="0">
                <a:ln>
                  <a:noFill/>
                </a:ln>
                <a:effectLst/>
                <a:latin typeface="+mn-lt"/>
              </a:rPr>
              <a:t>, etc.</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s-MX" sz="14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s-MX" sz="14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latin typeface="+mn-lt"/>
              </a:rPr>
              <a:t>Agrega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elemento</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motocicleta</a:t>
            </a:r>
            <a:r>
              <a:rPr kumimoji="0" lang="en-US" altLang="es-MX" sz="1400" b="0" i="0" u="none" strike="noStrike" cap="none" normalizeH="0" baseline="0" dirty="0">
                <a:ln>
                  <a:noFill/>
                </a:ln>
                <a:effectLst/>
                <a:latin typeface="+mn-lt"/>
              </a:rPr>
              <a:t>" a la </a:t>
            </a:r>
            <a:r>
              <a:rPr kumimoji="0" lang="en-US" altLang="es-MX" sz="1400" b="0" i="0" u="none" strike="noStrike" cap="none" normalizeH="0" baseline="0" dirty="0" err="1">
                <a:ln>
                  <a:noFill/>
                </a:ln>
                <a:effectLst/>
                <a:latin typeface="+mn-lt"/>
              </a:rPr>
              <a:t>siguiente</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lista</a:t>
            </a:r>
            <a:r>
              <a:rPr kumimoji="0" lang="en-US" altLang="es-MX" sz="1400" b="0" i="0" u="none" strike="noStrike" cap="none" normalizeH="0" baseline="0" dirty="0">
                <a:ln>
                  <a:noFill/>
                </a:ln>
                <a:effectLst/>
                <a:latin typeface="+mn-lt"/>
              </a:rPr>
              <a:t> de </a:t>
            </a:r>
            <a:r>
              <a:rPr kumimoji="0" lang="en-US" altLang="es-MX" sz="1400" b="0" i="0" u="none" strike="noStrike" cap="none" normalizeH="0" baseline="0" dirty="0" err="1">
                <a:ln>
                  <a:noFill/>
                </a:ln>
                <a:effectLst/>
                <a:latin typeface="+mn-lt"/>
              </a:rPr>
              <a:t>medios</a:t>
            </a:r>
            <a:r>
              <a:rPr kumimoji="0" lang="en-US" altLang="es-MX" sz="1400" b="0" i="0" u="none" strike="noStrike" cap="none" normalizeH="0" baseline="0" dirty="0">
                <a:ln>
                  <a:noFill/>
                </a:ln>
                <a:effectLst/>
                <a:latin typeface="+mn-lt"/>
              </a:rPr>
              <a:t> de </a:t>
            </a:r>
            <a:r>
              <a:rPr kumimoji="0" lang="en-US" altLang="es-MX" sz="1400" b="0" i="0" u="none" strike="noStrike" cap="none" normalizeH="0" baseline="0" dirty="0" err="1">
                <a:ln>
                  <a:noFill/>
                </a:ln>
                <a:effectLst/>
                <a:latin typeface="+mn-lt"/>
              </a:rPr>
              <a:t>transporte</a:t>
            </a:r>
            <a:r>
              <a:rPr kumimoji="0" lang="en-US" altLang="es-MX" sz="1400" b="0" i="0" u="none" strike="noStrike" cap="none" normalizeH="0" baseline="0" dirty="0">
                <a:ln>
                  <a:noFill/>
                </a:ln>
                <a:effectLst/>
                <a:latin typeface="+mn-lt"/>
              </a:rPr>
              <a: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latin typeface="+mn-lt"/>
              </a:rPr>
              <a:t>medios_transporte</a:t>
            </a:r>
            <a:r>
              <a:rPr kumimoji="0" lang="en-US" altLang="es-MX" sz="1400" b="0" i="0" u="none" strike="noStrike" cap="none" normalizeH="0" baseline="0" dirty="0">
                <a:ln>
                  <a:noFill/>
                </a:ln>
                <a:effectLst/>
                <a:latin typeface="+mn-lt"/>
              </a:rPr>
              <a:t> = ["</a:t>
            </a:r>
            <a:r>
              <a:rPr kumimoji="0" lang="en-US" altLang="es-MX" sz="1400" b="0" i="0" u="none" strike="noStrike" cap="none" normalizeH="0" baseline="0" dirty="0" err="1">
                <a:ln>
                  <a:noFill/>
                </a:ln>
                <a:effectLst/>
                <a:latin typeface="+mn-lt"/>
              </a:rPr>
              <a:t>avión</a:t>
            </a:r>
            <a:r>
              <a:rPr kumimoji="0" lang="en-US" altLang="es-MX" sz="1400" b="0" i="0" u="none" strike="noStrike" cap="none" normalizeH="0" baseline="0" dirty="0">
                <a:ln>
                  <a:noFill/>
                </a:ln>
                <a:effectLst/>
                <a:latin typeface="+mn-lt"/>
              </a:rPr>
              <a:t>", "auto", "</a:t>
            </a:r>
            <a:r>
              <a:rPr kumimoji="0" lang="en-US" altLang="es-MX" sz="1400" b="0" i="0" u="none" strike="noStrike" cap="none" normalizeH="0" baseline="0" dirty="0" err="1">
                <a:ln>
                  <a:noFill/>
                </a:ln>
                <a:effectLst/>
                <a:latin typeface="+mn-lt"/>
              </a:rPr>
              <a:t>barco</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bicicleta</a:t>
            </a:r>
            <a:r>
              <a:rPr kumimoji="0" lang="en-US" altLang="es-MX" sz="1400" b="0" i="0" u="none" strike="noStrike" cap="none" normalizeH="0" baseline="0" dirty="0">
                <a:ln>
                  <a:noFill/>
                </a:ln>
                <a:effectLst/>
                <a:latin typeface="+mn-lt"/>
              </a:rPr>
              <a: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1" i="0" u="none" strike="noStrike" cap="none" normalizeH="0" baseline="0" dirty="0">
                <a:ln>
                  <a:noFill/>
                </a:ln>
                <a:effectLst/>
                <a:latin typeface="+mn-lt"/>
              </a:rPr>
              <a:t>No </a:t>
            </a:r>
            <a:r>
              <a:rPr kumimoji="0" lang="en-US" altLang="es-MX" sz="1400" b="1" i="0" u="none" strike="noStrike" cap="none" normalizeH="0" baseline="0" dirty="0" err="1">
                <a:ln>
                  <a:noFill/>
                </a:ln>
                <a:effectLst/>
                <a:latin typeface="+mn-lt"/>
              </a:rPr>
              <a:t>debes</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modificar</a:t>
            </a:r>
            <a:r>
              <a:rPr kumimoji="0" lang="en-US" altLang="es-MX" sz="1400" b="1" i="0" u="none" strike="noStrike" cap="none" normalizeH="0" baseline="0" dirty="0">
                <a:ln>
                  <a:noFill/>
                </a:ln>
                <a:effectLst/>
                <a:latin typeface="+mn-lt"/>
              </a:rPr>
              <a:t> la </a:t>
            </a:r>
            <a:r>
              <a:rPr kumimoji="0" lang="en-US" altLang="es-MX" sz="1400" b="1" i="0" u="none" strike="noStrike" cap="none" normalizeH="0" baseline="0" dirty="0" err="1">
                <a:ln>
                  <a:noFill/>
                </a:ln>
                <a:effectLst/>
                <a:latin typeface="+mn-lt"/>
              </a:rPr>
              <a:t>línea</a:t>
            </a:r>
            <a:r>
              <a:rPr kumimoji="0" lang="en-US" altLang="es-MX" sz="1400" b="1" i="0" u="none" strike="noStrike" cap="none" normalizeH="0" baseline="0" dirty="0">
                <a:ln>
                  <a:noFill/>
                </a:ln>
                <a:effectLst/>
                <a:latin typeface="+mn-lt"/>
              </a:rPr>
              <a:t> de </a:t>
            </a:r>
            <a:r>
              <a:rPr kumimoji="0" lang="en-US" altLang="es-MX" sz="1400" b="1" i="0" u="none" strike="noStrike" cap="none" normalizeH="0" baseline="0" dirty="0" err="1">
                <a:ln>
                  <a:noFill/>
                </a:ln>
                <a:effectLst/>
                <a:latin typeface="+mn-lt"/>
              </a:rPr>
              <a:t>código</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ya</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suministrada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sino</a:t>
            </a:r>
            <a:r>
              <a:rPr kumimoji="0" lang="en-US" altLang="es-MX" sz="1400" b="0" i="0" u="none" strike="noStrike" cap="none" normalizeH="0" baseline="0" dirty="0">
                <a:ln>
                  <a:noFill/>
                </a:ln>
                <a:effectLst/>
                <a:latin typeface="+mn-lt"/>
              </a:rPr>
              <a:t> que </a:t>
            </a:r>
            <a:r>
              <a:rPr kumimoji="0" lang="en-US" altLang="es-MX" sz="1400" b="0" i="0" u="none" strike="noStrike" cap="none" normalizeH="0" baseline="0" dirty="0" err="1">
                <a:ln>
                  <a:noFill/>
                </a:ln>
                <a:effectLst/>
                <a:latin typeface="+mn-lt"/>
              </a:rPr>
              <a:t>debes</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emplear</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método</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apropiado</a:t>
            </a:r>
            <a:r>
              <a:rPr kumimoji="0" lang="en-US" altLang="es-MX" sz="1400" b="0" i="0" u="none" strike="noStrike" cap="none" normalizeH="0" baseline="0" dirty="0">
                <a:ln>
                  <a:noFill/>
                </a:ln>
                <a:effectLst/>
                <a:latin typeface="+mn-lt"/>
              </a:rPr>
              <a:t> de </a:t>
            </a:r>
            <a:r>
              <a:rPr kumimoji="0" lang="en-US" altLang="es-MX" sz="1400" b="0" i="0" u="none" strike="noStrike" cap="none" normalizeH="0" baseline="0" dirty="0" err="1">
                <a:ln>
                  <a:noFill/>
                </a:ln>
                <a:effectLst/>
                <a:latin typeface="+mn-lt"/>
              </a:rPr>
              <a:t>listas</a:t>
            </a:r>
            <a:r>
              <a:rPr kumimoji="0" lang="en-US" altLang="es-MX" sz="1400" b="0" i="0" u="none" strike="noStrike" cap="none" normalizeH="0" baseline="0" dirty="0">
                <a:ln>
                  <a:noFill/>
                </a:ln>
                <a:effectLst/>
                <a:latin typeface="+mn-lt"/>
              </a:rPr>
              <a:t> para </a:t>
            </a:r>
            <a:r>
              <a:rPr kumimoji="0" lang="en-US" altLang="es-MX" sz="1400" b="0" i="0" u="none" strike="noStrike" cap="none" normalizeH="0" baseline="0" dirty="0" err="1">
                <a:ln>
                  <a:noFill/>
                </a:ln>
                <a:effectLst/>
                <a:latin typeface="+mn-lt"/>
              </a:rPr>
              <a:t>añadir</a:t>
            </a:r>
            <a:r>
              <a:rPr kumimoji="0" lang="en-US" altLang="es-MX" sz="1400" b="0" i="0" u="none" strike="noStrike" cap="none" normalizeH="0" baseline="0" dirty="0">
                <a:ln>
                  <a:noFill/>
                </a:ln>
                <a:effectLst/>
                <a:latin typeface="+mn-lt"/>
              </a:rPr>
              <a:t> un nuevo </a:t>
            </a:r>
            <a:r>
              <a:rPr kumimoji="0" lang="en-US" altLang="es-MX" sz="1400" b="0" i="0" u="none" strike="noStrike" cap="none" normalizeH="0" baseline="0" dirty="0" err="1">
                <a:ln>
                  <a:noFill/>
                </a:ln>
                <a:effectLst/>
                <a:latin typeface="+mn-lt"/>
              </a:rPr>
              <a:t>elemento</a:t>
            </a:r>
            <a:r>
              <a:rPr kumimoji="0" lang="en-US" altLang="es-MX" sz="1400" b="0" i="0" u="none" strike="noStrike" cap="none" normalizeH="0" baseline="0" dirty="0">
                <a:ln>
                  <a:noFill/>
                </a:ln>
                <a:effectLst/>
                <a:latin typeface="+mn-lt"/>
              </a:rPr>
              <a: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lang="en-US" altLang="es-MX" sz="1400" dirty="0">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latin typeface="+mn-lt"/>
              </a:rPr>
              <a:t>Utiliza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método</a:t>
            </a:r>
            <a:r>
              <a:rPr kumimoji="0" lang="en-US" altLang="es-MX" sz="1400" b="0" i="0" u="none" strike="noStrike" cap="none" normalizeH="0" baseline="0" dirty="0">
                <a:ln>
                  <a:noFill/>
                </a:ln>
                <a:effectLst/>
                <a:latin typeface="+mn-lt"/>
              </a:rPr>
              <a:t> </a:t>
            </a:r>
            <a:r>
              <a:rPr kumimoji="0" lang="en-US" altLang="es-MX" sz="1400" b="1" i="0" u="none" strike="noStrike" cap="none" normalizeH="0" baseline="0" dirty="0">
                <a:ln>
                  <a:noFill/>
                </a:ln>
                <a:effectLst/>
                <a:latin typeface="+mn-lt"/>
              </a:rPr>
              <a:t>pop()</a:t>
            </a:r>
            <a:r>
              <a:rPr kumimoji="0" lang="en-US" altLang="es-MX" sz="1400" b="0" i="0" u="none" strike="noStrike" cap="none" normalizeH="0" baseline="0" dirty="0">
                <a:ln>
                  <a:noFill/>
                </a:ln>
                <a:effectLst/>
                <a:latin typeface="+mn-lt"/>
              </a:rPr>
              <a:t> para </a:t>
            </a:r>
            <a:r>
              <a:rPr kumimoji="0" lang="en-US" altLang="es-MX" sz="1400" b="0" i="0" u="none" strike="noStrike" cap="none" normalizeH="0" baseline="0" dirty="0" err="1">
                <a:ln>
                  <a:noFill/>
                </a:ln>
                <a:effectLst/>
                <a:latin typeface="+mn-lt"/>
              </a:rPr>
              <a:t>quitar</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a:t>
            </a:r>
            <a:r>
              <a:rPr kumimoji="0" lang="en-US" altLang="es-MX" sz="1400" b="0"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tercer</a:t>
            </a:r>
            <a:r>
              <a:rPr kumimoji="0" lang="en-US" altLang="es-MX" sz="1400" b="1"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elemento</a:t>
            </a:r>
            <a:r>
              <a:rPr kumimoji="0" lang="en-US" altLang="es-MX" sz="1400" b="0" i="0" u="none" strike="noStrike" cap="none" normalizeH="0" baseline="0" dirty="0">
                <a:ln>
                  <a:noFill/>
                </a:ln>
                <a:effectLst/>
                <a:latin typeface="+mn-lt"/>
              </a:rPr>
              <a:t> de la </a:t>
            </a:r>
            <a:r>
              <a:rPr kumimoji="0" lang="en-US" altLang="es-MX" sz="1400" b="0" i="0" u="none" strike="noStrike" cap="none" normalizeH="0" baseline="0" dirty="0" err="1">
                <a:ln>
                  <a:noFill/>
                </a:ln>
                <a:effectLst/>
                <a:latin typeface="+mn-lt"/>
              </a:rPr>
              <a:t>siguiente</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lista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llamada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frutas</a:t>
            </a:r>
            <a:r>
              <a:rPr kumimoji="0" lang="en-US" altLang="es-MX" sz="1400" b="0" i="0" u="none" strike="noStrike" cap="none" normalizeH="0" baseline="0" dirty="0">
                <a:ln>
                  <a:noFill/>
                </a:ln>
                <a:effectLst/>
                <a:latin typeface="+mn-lt"/>
              </a:rPr>
              <a:t>, y </a:t>
            </a:r>
            <a:r>
              <a:rPr kumimoji="0" lang="en-US" altLang="es-MX" sz="1400" b="0" i="0" u="none" strike="noStrike" cap="none" normalizeH="0" baseline="0" dirty="0" err="1">
                <a:ln>
                  <a:noFill/>
                </a:ln>
                <a:effectLst/>
                <a:latin typeface="+mn-lt"/>
              </a:rPr>
              <a:t>almacénalo</a:t>
            </a:r>
            <a:r>
              <a:rPr kumimoji="0" lang="en-US" altLang="es-MX" sz="1400" b="0" i="0" u="none" strike="noStrike" cap="none" normalizeH="0" baseline="0" dirty="0">
                <a:ln>
                  <a:noFill/>
                </a:ln>
                <a:effectLst/>
                <a:latin typeface="+mn-lt"/>
              </a:rPr>
              <a:t> en una variable </a:t>
            </a:r>
            <a:r>
              <a:rPr kumimoji="0" lang="en-US" altLang="es-MX" sz="1400" b="0" i="0" u="none" strike="noStrike" cap="none" normalizeH="0" baseline="0" dirty="0" err="1">
                <a:ln>
                  <a:noFill/>
                </a:ln>
                <a:effectLst/>
                <a:latin typeface="+mn-lt"/>
              </a:rPr>
              <a:t>llamada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eliminado</a:t>
            </a:r>
            <a:r>
              <a:rPr kumimoji="0" lang="en-US" altLang="es-MX" sz="1400" b="0" i="0" u="none" strike="noStrike" cap="none" normalizeH="0" baseline="0" dirty="0">
                <a:ln>
                  <a:noFill/>
                </a:ln>
                <a:effectLst/>
                <a:latin typeface="+mn-lt"/>
              </a:rPr>
              <a:t>.</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Utiliza</a:t>
            </a:r>
            <a:r>
              <a:rPr kumimoji="0" lang="en-US" altLang="es-MX" sz="1400" b="1" i="0" u="none" strike="noStrike" cap="none" normalizeH="0" baseline="0" dirty="0">
                <a:ln>
                  <a:noFill/>
                </a:ln>
                <a:effectLst/>
                <a:latin typeface="+mn-lt"/>
              </a:rPr>
              <a:t> </a:t>
            </a:r>
            <a:r>
              <a:rPr kumimoji="0" lang="en-US" altLang="es-MX" sz="1400" b="1" i="0" u="none" strike="noStrike" cap="none" normalizeH="0" baseline="0" dirty="0" err="1">
                <a:ln>
                  <a:noFill/>
                </a:ln>
                <a:effectLst/>
                <a:latin typeface="+mn-lt"/>
              </a:rPr>
              <a:t>métodos</a:t>
            </a:r>
            <a:r>
              <a:rPr kumimoji="0" lang="en-US" altLang="es-MX" sz="1400" b="1" i="0" u="none" strike="noStrike" cap="none" normalizeH="0" baseline="0" dirty="0">
                <a:ln>
                  <a:noFill/>
                </a:ln>
                <a:effectLst/>
                <a:latin typeface="+mn-lt"/>
              </a:rPr>
              <a:t> de </a:t>
            </a:r>
            <a:r>
              <a:rPr kumimoji="0" lang="en-US" altLang="es-MX" sz="1400" b="1" i="0" u="none" strike="noStrike" cap="none" normalizeH="0" baseline="0" dirty="0" err="1">
                <a:ln>
                  <a:noFill/>
                </a:ln>
                <a:effectLst/>
                <a:latin typeface="+mn-lt"/>
              </a:rPr>
              <a:t>listas</a:t>
            </a:r>
            <a:r>
              <a:rPr kumimoji="0" lang="en-US" altLang="es-MX" sz="1400" b="1" i="0" u="none" strike="noStrike" cap="none" normalizeH="0" baseline="0" dirty="0">
                <a:ln>
                  <a:noFill/>
                </a:ln>
                <a:effectLst/>
                <a:latin typeface="+mn-lt"/>
              </a:rPr>
              <a:t> </a:t>
            </a:r>
            <a:r>
              <a:rPr kumimoji="0" lang="en-US" altLang="es-MX" sz="1400" b="0" i="0" u="none" strike="noStrike" cap="none" normalizeH="0" baseline="0" dirty="0">
                <a:ln>
                  <a:noFill/>
                </a:ln>
                <a:effectLst/>
                <a:latin typeface="+mn-lt"/>
              </a:rPr>
              <a:t>sin </a:t>
            </a:r>
            <a:r>
              <a:rPr kumimoji="0" lang="en-US" altLang="es-MX" sz="1400" b="0" i="0" u="none" strike="noStrike" cap="none" normalizeH="0" baseline="0" dirty="0" err="1">
                <a:ln>
                  <a:noFill/>
                </a:ln>
                <a:effectLst/>
                <a:latin typeface="+mn-lt"/>
              </a:rPr>
              <a:t>alterar</a:t>
            </a:r>
            <a:r>
              <a:rPr kumimoji="0" lang="en-US" altLang="es-MX" sz="1400" b="0" i="0" u="none" strike="noStrike" cap="none" normalizeH="0" baseline="0" dirty="0">
                <a:ln>
                  <a:noFill/>
                </a:ln>
                <a:effectLst/>
                <a:latin typeface="+mn-lt"/>
              </a:rPr>
              <a:t> la </a:t>
            </a:r>
            <a:r>
              <a:rPr kumimoji="0" lang="en-US" altLang="es-MX" sz="1400" b="0" i="0" u="none" strike="noStrike" cap="none" normalizeH="0" baseline="0" dirty="0" err="1">
                <a:ln>
                  <a:noFill/>
                </a:ln>
                <a:effectLst/>
                <a:latin typeface="+mn-lt"/>
              </a:rPr>
              <a:t>línea</a:t>
            </a:r>
            <a:r>
              <a:rPr kumimoji="0" lang="en-US" altLang="es-MX" sz="1400" b="0" i="0" u="none" strike="noStrike" cap="none" normalizeH="0" baseline="0" dirty="0">
                <a:ln>
                  <a:noFill/>
                </a:ln>
                <a:effectLst/>
                <a:latin typeface="+mn-lt"/>
              </a:rPr>
              <a:t> de </a:t>
            </a:r>
            <a:r>
              <a:rPr kumimoji="0" lang="en-US" altLang="es-MX" sz="1400" b="0" i="0" u="none" strike="noStrike" cap="none" normalizeH="0" baseline="0" dirty="0" err="1">
                <a:ln>
                  <a:noFill/>
                </a:ln>
                <a:effectLst/>
                <a:latin typeface="+mn-lt"/>
              </a:rPr>
              <a:t>código</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ya</a:t>
            </a:r>
            <a:r>
              <a:rPr kumimoji="0" lang="en-US" altLang="es-MX" sz="1400" b="0" i="0" u="none" strike="noStrike" cap="none" normalizeH="0" baseline="0" dirty="0">
                <a:ln>
                  <a:noFill/>
                </a:ln>
                <a:effectLst/>
                <a:latin typeface="+mn-lt"/>
              </a:rPr>
              <a:t> </a:t>
            </a:r>
            <a:r>
              <a:rPr kumimoji="0" lang="en-US" altLang="es-MX" sz="1400" b="0" i="0" u="none" strike="noStrike" cap="none" normalizeH="0" baseline="0" dirty="0" err="1">
                <a:ln>
                  <a:noFill/>
                </a:ln>
                <a:effectLst/>
                <a:latin typeface="+mn-lt"/>
              </a:rPr>
              <a:t>suministrada</a:t>
            </a:r>
            <a:r>
              <a:rPr kumimoji="0" lang="en-US" altLang="es-MX" sz="1400" b="0" i="0" u="none" strike="noStrike" cap="none" normalizeH="0" baseline="0" dirty="0">
                <a:ln>
                  <a:noFill/>
                </a:ln>
                <a:effectLst/>
                <a:latin typeface="+mn-lt"/>
              </a:rPr>
              <a:t>.</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latin typeface="+mn-lt"/>
              </a:rPr>
              <a:t>manzana</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latin typeface="+mn-lt"/>
              </a:rPr>
              <a:t>banana</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1" u="none" strike="noStrike" cap="none" normalizeH="0" baseline="0" dirty="0">
                <a:ln>
                  <a:noFill/>
                </a:ln>
                <a:effectLst/>
                <a:latin typeface="+mn-lt"/>
              </a:rPr>
              <a:t>mango</a:t>
            </a:r>
            <a:endParaRPr kumimoji="0" lang="en-US" altLang="es-MX" sz="14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a:ln>
                  <a:noFill/>
                </a:ln>
                <a:effectLst/>
                <a:latin typeface="+mn-lt"/>
              </a:rPr>
              <a:t>cereza</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s-MX" sz="1400" b="0" i="0" u="none" strike="noStrike" cap="none" normalizeH="0" baseline="0" dirty="0" err="1">
                <a:ln>
                  <a:noFill/>
                </a:ln>
                <a:effectLst/>
                <a:latin typeface="+mn-lt"/>
              </a:rPr>
              <a:t>sandía</a:t>
            </a:r>
            <a:endParaRPr kumimoji="0" lang="en-US" altLang="es-MX" sz="14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s-MX" sz="1400" b="0" i="0" u="none" strike="noStrike" cap="none" normalizeH="0" baseline="0" dirty="0">
              <a:ln>
                <a:noFill/>
              </a:ln>
              <a:effectLst/>
              <a:latin typeface="+mn-lt"/>
            </a:endParaRPr>
          </a:p>
        </p:txBody>
      </p:sp>
      <p:sp>
        <p:nvSpPr>
          <p:cNvPr id="5" name="Marcador de número de diapositiva 4">
            <a:extLst>
              <a:ext uri="{FF2B5EF4-FFF2-40B4-BE49-F238E27FC236}">
                <a16:creationId xmlns:a16="http://schemas.microsoft.com/office/drawing/2014/main" id="{301B95A2-85C2-66D7-1AAF-7638CDD0780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62</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09715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3A5CD7-D64B-07FF-9D78-272EFD423FA2}"/>
              </a:ext>
            </a:extLst>
          </p:cNvPr>
          <p:cNvSpPr>
            <a:spLocks noGrp="1"/>
          </p:cNvSpPr>
          <p:nvPr>
            <p:ph type="title"/>
          </p:nvPr>
        </p:nvSpPr>
        <p:spPr>
          <a:xfrm>
            <a:off x="1371599" y="294538"/>
            <a:ext cx="9895951" cy="1033669"/>
          </a:xfrm>
        </p:spPr>
        <p:txBody>
          <a:bodyPr>
            <a:normAutofit/>
          </a:bodyPr>
          <a:lstStyle/>
          <a:p>
            <a:r>
              <a:rPr lang="es-MX" sz="4000" i="1">
                <a:solidFill>
                  <a:srgbClr val="FFFFFF"/>
                </a:solidFill>
              </a:rPr>
              <a:t>Diccionarios</a:t>
            </a:r>
          </a:p>
        </p:txBody>
      </p:sp>
      <p:sp>
        <p:nvSpPr>
          <p:cNvPr id="4" name="Marcador de pie de página 3">
            <a:extLst>
              <a:ext uri="{FF2B5EF4-FFF2-40B4-BE49-F238E27FC236}">
                <a16:creationId xmlns:a16="http://schemas.microsoft.com/office/drawing/2014/main" id="{638154E2-5C8B-5005-8F2B-4A7508A24464}"/>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9AA8E95D-642A-CA2F-F00F-F908FC24026F}"/>
              </a:ext>
            </a:extLst>
          </p:cNvPr>
          <p:cNvSpPr>
            <a:spLocks noGrp="1"/>
          </p:cNvSpPr>
          <p:nvPr>
            <p:ph idx="1"/>
          </p:nvPr>
        </p:nvSpPr>
        <p:spPr>
          <a:xfrm>
            <a:off x="-4" y="1590740"/>
            <a:ext cx="12192003" cy="5267259"/>
          </a:xfrm>
        </p:spPr>
        <p:txBody>
          <a:bodyPr anchor="ctr">
            <a:normAutofit/>
          </a:bodyPr>
          <a:lstStyle/>
          <a:p>
            <a:pPr marL="0" indent="0">
              <a:buNone/>
            </a:pPr>
            <a:r>
              <a:rPr lang="es-MX" sz="2000" dirty="0"/>
              <a:t>Los diccionarios son estructuras de datos que almacenan información en pares </a:t>
            </a:r>
            <a:r>
              <a:rPr lang="es-MX" sz="2000" dirty="0" err="1"/>
              <a:t>clave:valor</a:t>
            </a:r>
            <a:r>
              <a:rPr lang="es-MX" sz="2000" dirty="0"/>
              <a:t>. Son especialmente útiles para guardar y recuperar información a partir de los nombres de sus claves (no utilizan índices).</a:t>
            </a:r>
          </a:p>
          <a:p>
            <a:pPr marL="0" indent="0">
              <a:buNone/>
            </a:pPr>
            <a:endParaRPr lang="es-MX" sz="2000" dirty="0"/>
          </a:p>
          <a:p>
            <a:pPr marL="0" indent="0">
              <a:buNone/>
            </a:pPr>
            <a:r>
              <a:rPr lang="es-MX" sz="2000" dirty="0" err="1"/>
              <a:t>mi_diccionario</a:t>
            </a:r>
            <a:r>
              <a:rPr lang="es-MX" sz="2000" dirty="0"/>
              <a:t> = {"</a:t>
            </a:r>
            <a:r>
              <a:rPr lang="es-MX" sz="2000" dirty="0" err="1"/>
              <a:t>curso":"Python</a:t>
            </a:r>
            <a:r>
              <a:rPr lang="es-MX" sz="2000" dirty="0"/>
              <a:t> TOTAL" , "</a:t>
            </a:r>
            <a:r>
              <a:rPr lang="es-MX" sz="2000" dirty="0" err="1"/>
              <a:t>clase":"Diccionarios</a:t>
            </a:r>
            <a:r>
              <a:rPr lang="es-MX" sz="2000" dirty="0"/>
              <a:t>"} </a:t>
            </a:r>
          </a:p>
          <a:p>
            <a:pPr marL="0" indent="0">
              <a:buNone/>
            </a:pPr>
            <a:r>
              <a:rPr lang="es-MX" sz="2000" dirty="0"/>
              <a:t>agregar nuevos datos, o modificarlos</a:t>
            </a:r>
          </a:p>
          <a:p>
            <a:pPr marL="0" indent="0">
              <a:buNone/>
            </a:pPr>
            <a:endParaRPr lang="es-MX" sz="2000" dirty="0"/>
          </a:p>
          <a:p>
            <a:pPr marL="0" indent="0">
              <a:buNone/>
            </a:pPr>
            <a:r>
              <a:rPr lang="es-MX" sz="2000" dirty="0" err="1"/>
              <a:t>mi_diccionario</a:t>
            </a:r>
            <a:r>
              <a:rPr lang="es-MX" sz="2000" dirty="0"/>
              <a:t>["recursos"] = ["notas" , "ejercicios"]</a:t>
            </a:r>
          </a:p>
          <a:p>
            <a:pPr marL="0" indent="0">
              <a:buNone/>
            </a:pPr>
            <a:endParaRPr lang="es-MX" sz="2000" dirty="0"/>
          </a:p>
          <a:p>
            <a:pPr marL="0" indent="0">
              <a:buNone/>
            </a:pPr>
            <a:r>
              <a:rPr lang="es-MX" sz="2000" dirty="0"/>
              <a:t>acceso a valores a través del nombre de las claves</a:t>
            </a:r>
          </a:p>
          <a:p>
            <a:pPr marL="0" indent="0">
              <a:buNone/>
            </a:pPr>
            <a:r>
              <a:rPr lang="es-MX" sz="2000" dirty="0" err="1"/>
              <a:t>print</a:t>
            </a:r>
            <a:r>
              <a:rPr lang="es-MX" sz="2000" dirty="0"/>
              <a:t>(</a:t>
            </a:r>
            <a:r>
              <a:rPr lang="es-MX" sz="2000" dirty="0" err="1"/>
              <a:t>mi_diccionario</a:t>
            </a:r>
            <a:r>
              <a:rPr lang="es-MX" sz="2000" dirty="0"/>
              <a:t>["recursos"][1]) &gt;&gt; "ejercicios“</a:t>
            </a:r>
          </a:p>
          <a:p>
            <a:pPr marL="0" indent="0">
              <a:buNone/>
            </a:pPr>
            <a:endParaRPr lang="es-MX" sz="2000" dirty="0"/>
          </a:p>
          <a:p>
            <a:pPr marL="0" indent="0">
              <a:buNone/>
            </a:pPr>
            <a:r>
              <a:rPr lang="es-MX" sz="2000" dirty="0"/>
              <a:t>A partir de Python 3.7+, los diccionarios son tipos de datos ordenados, en el sentido que dicho orden se mantiene según su orden de inserción para aumentar la eficiencia en el uso de la memoria.</a:t>
            </a:r>
          </a:p>
        </p:txBody>
      </p:sp>
      <p:sp>
        <p:nvSpPr>
          <p:cNvPr id="5" name="Marcador de número de diapositiva 4">
            <a:extLst>
              <a:ext uri="{FF2B5EF4-FFF2-40B4-BE49-F238E27FC236}">
                <a16:creationId xmlns:a16="http://schemas.microsoft.com/office/drawing/2014/main" id="{5E7D074E-C3E2-06B0-9AB8-80CED08AB5C4}"/>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63</a:t>
            </a:fld>
            <a:endParaRPr lang="es-MX" sz="1100">
              <a:solidFill>
                <a:schemeClr val="tx1">
                  <a:lumMod val="50000"/>
                  <a:lumOff val="50000"/>
                </a:schemeClr>
              </a:solidFill>
            </a:endParaRPr>
          </a:p>
        </p:txBody>
      </p:sp>
    </p:spTree>
    <p:extLst>
      <p:ext uri="{BB962C8B-B14F-4D97-AF65-F5344CB8AC3E}">
        <p14:creationId xmlns:p14="http://schemas.microsoft.com/office/powerpoint/2010/main" val="421644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C724F3-279C-BEC8-3229-6727D519EB4F}"/>
              </a:ext>
            </a:extLst>
          </p:cNvPr>
          <p:cNvSpPr>
            <a:spLocks noGrp="1"/>
          </p:cNvSpPr>
          <p:nvPr>
            <p:ph type="title"/>
          </p:nvPr>
        </p:nvSpPr>
        <p:spPr>
          <a:xfrm>
            <a:off x="0" y="0"/>
            <a:ext cx="10515600" cy="1325563"/>
          </a:xfrm>
        </p:spPr>
        <p:txBody>
          <a:bodyPr/>
          <a:lstStyle/>
          <a:p>
            <a:r>
              <a:rPr lang="es-MX" dirty="0"/>
              <a:t>Ejercicios</a:t>
            </a:r>
          </a:p>
        </p:txBody>
      </p:sp>
      <p:sp>
        <p:nvSpPr>
          <p:cNvPr id="4" name="Marcador de pie de página 3">
            <a:extLst>
              <a:ext uri="{FF2B5EF4-FFF2-40B4-BE49-F238E27FC236}">
                <a16:creationId xmlns:a16="http://schemas.microsoft.com/office/drawing/2014/main" id="{EA9C4F1F-B19B-59E1-97C2-3E8B225AC4ED}"/>
              </a:ext>
            </a:extLst>
          </p:cNvPr>
          <p:cNvSpPr>
            <a:spLocks noGrp="1"/>
          </p:cNvSpPr>
          <p:nvPr>
            <p:ph type="ftr" sz="quarter" idx="11"/>
          </p:nvPr>
        </p:nvSpPr>
        <p:spPr/>
        <p:txBody>
          <a:bodyPr/>
          <a:lstStyle/>
          <a:p>
            <a:r>
              <a:rPr lang="es-MX"/>
              <a:t>Arabots Robotics</a:t>
            </a:r>
          </a:p>
        </p:txBody>
      </p:sp>
      <p:sp>
        <p:nvSpPr>
          <p:cNvPr id="5" name="Marcador de número de diapositiva 4">
            <a:extLst>
              <a:ext uri="{FF2B5EF4-FFF2-40B4-BE49-F238E27FC236}">
                <a16:creationId xmlns:a16="http://schemas.microsoft.com/office/drawing/2014/main" id="{50E7082D-6446-8F42-55A3-173EA89DA3E1}"/>
              </a:ext>
            </a:extLst>
          </p:cNvPr>
          <p:cNvSpPr>
            <a:spLocks noGrp="1"/>
          </p:cNvSpPr>
          <p:nvPr>
            <p:ph type="sldNum" sz="quarter" idx="12"/>
          </p:nvPr>
        </p:nvSpPr>
        <p:spPr/>
        <p:txBody>
          <a:bodyPr/>
          <a:lstStyle/>
          <a:p>
            <a:fld id="{4EA4A3B0-B5DF-4E2B-B48F-E4B7B7872040}" type="slidenum">
              <a:rPr lang="es-MX" smtClean="0"/>
              <a:t>64</a:t>
            </a:fld>
            <a:endParaRPr lang="es-MX"/>
          </a:p>
        </p:txBody>
      </p:sp>
      <p:sp>
        <p:nvSpPr>
          <p:cNvPr id="6" name="Rectangle 1">
            <a:extLst>
              <a:ext uri="{FF2B5EF4-FFF2-40B4-BE49-F238E27FC236}">
                <a16:creationId xmlns:a16="http://schemas.microsoft.com/office/drawing/2014/main" id="{77DD6B6B-87E2-9F61-CF0F-90EB9552E092}"/>
              </a:ext>
            </a:extLst>
          </p:cNvPr>
          <p:cNvSpPr>
            <a:spLocks noGrp="1" noChangeArrowheads="1"/>
          </p:cNvSpPr>
          <p:nvPr>
            <p:ph idx="1"/>
          </p:nvPr>
        </p:nvSpPr>
        <p:spPr bwMode="auto">
          <a:xfrm>
            <a:off x="838200" y="3478074"/>
            <a:ext cx="65" cy="10464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000" dirty="0">
              <a:solidFill>
                <a:srgbClr val="1C1D1F"/>
              </a:solidFill>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000" dirty="0">
              <a:solidFill>
                <a:srgbClr val="1C1D1F"/>
              </a:solidFill>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0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B01FAF0-C971-E388-6DC2-B8F89CD4985C}"/>
              </a:ext>
            </a:extLst>
          </p:cNvPr>
          <p:cNvSpPr>
            <a:spLocks noChangeArrowheads="1"/>
          </p:cNvSpPr>
          <p:nvPr/>
        </p:nvSpPr>
        <p:spPr bwMode="auto">
          <a:xfrm>
            <a:off x="19050" y="1747063"/>
            <a:ext cx="12192000" cy="47397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MX" altLang="es-MX" sz="1400" b="0" i="0" u="none" strike="noStrike" cap="none" normalizeH="0" baseline="0" dirty="0">
                <a:ln>
                  <a:noFill/>
                </a:ln>
                <a:solidFill>
                  <a:srgbClr val="1C1D1F"/>
                </a:solidFill>
                <a:effectLst/>
                <a:latin typeface="udemy sans"/>
              </a:rPr>
              <a:t>Crea una función </a:t>
            </a:r>
            <a:r>
              <a:rPr kumimoji="0" lang="es-MX" altLang="es-MX" sz="1400" b="0" i="0" u="none" strike="noStrike" cap="none" normalizeH="0" baseline="0" dirty="0" err="1">
                <a:ln>
                  <a:noFill/>
                </a:ln>
                <a:solidFill>
                  <a:srgbClr val="1C1D1F"/>
                </a:solidFill>
                <a:effectLst/>
                <a:latin typeface="udemy sans"/>
              </a:rPr>
              <a:t>print</a:t>
            </a:r>
            <a:r>
              <a:rPr kumimoji="0" lang="es-MX" altLang="es-MX" sz="1400" b="0" i="0" u="none" strike="noStrike" cap="none" normalizeH="0" baseline="0" dirty="0">
                <a:ln>
                  <a:noFill/>
                </a:ln>
                <a:solidFill>
                  <a:srgbClr val="1C1D1F"/>
                </a:solidFill>
                <a:effectLst/>
                <a:latin typeface="udemy sans"/>
              </a:rPr>
              <a:t> que devuelva del segundo </a:t>
            </a:r>
            <a:r>
              <a:rPr kumimoji="0" lang="es-MX" altLang="es-MX" sz="1400" b="0" i="0" u="none" strike="noStrike" cap="none" normalizeH="0" baseline="0" dirty="0" err="1">
                <a:ln>
                  <a:noFill/>
                </a:ln>
                <a:solidFill>
                  <a:srgbClr val="1C1D1F"/>
                </a:solidFill>
                <a:effectLst/>
                <a:latin typeface="udemy sans"/>
              </a:rPr>
              <a:t>item</a:t>
            </a:r>
            <a:r>
              <a:rPr kumimoji="0" lang="es-MX" altLang="es-MX" sz="1400" b="0" i="0" u="none" strike="noStrike" cap="none" normalizeH="0" baseline="0" dirty="0">
                <a:ln>
                  <a:noFill/>
                </a:ln>
                <a:solidFill>
                  <a:srgbClr val="1C1D1F"/>
                </a:solidFill>
                <a:effectLst/>
                <a:latin typeface="udemy sans"/>
              </a:rPr>
              <a:t> de la lista llamada </a:t>
            </a:r>
            <a:r>
              <a:rPr kumimoji="0" lang="es-MX" altLang="es-MX" sz="1400" b="0" i="0" u="none" strike="noStrike" cap="none" normalizeH="0" baseline="0" dirty="0">
                <a:ln>
                  <a:noFill/>
                </a:ln>
                <a:solidFill>
                  <a:srgbClr val="B4690E"/>
                </a:solidFill>
                <a:effectLst/>
                <a:latin typeface="sfmono-regular"/>
              </a:rPr>
              <a:t>points2</a:t>
            </a:r>
            <a:r>
              <a:rPr kumimoji="0" lang="es-MX" altLang="es-MX" sz="1400" b="0" i="0" u="none" strike="noStrike" cap="none" normalizeH="0" baseline="0" dirty="0">
                <a:ln>
                  <a:noFill/>
                </a:ln>
                <a:solidFill>
                  <a:srgbClr val="1C1D1F"/>
                </a:solidFill>
                <a:effectLst/>
                <a:latin typeface="udemy sans"/>
              </a:rPr>
              <a:t>, dentro del siguiente diccionario.</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dirty="0">
                <a:ln>
                  <a:noFill/>
                </a:ln>
                <a:solidFill>
                  <a:srgbClr val="1C1D1F"/>
                </a:solidFill>
                <a:effectLst/>
                <a:latin typeface="udemy sans"/>
              </a:rPr>
              <a:t>Si el valor 300 cambiara en el futuro, el código debería funcionar igual para devolver el valor que se encuentre en esa misma posición. </a:t>
            </a:r>
            <a:r>
              <a:rPr kumimoji="0" lang="es-MX" altLang="es-MX" sz="1400" b="1" i="0" u="none" strike="noStrike" cap="none" normalizeH="0" baseline="0" dirty="0">
                <a:ln>
                  <a:noFill/>
                </a:ln>
                <a:solidFill>
                  <a:srgbClr val="1C1D1F"/>
                </a:solidFill>
                <a:effectLst/>
                <a:latin typeface="udemy sans"/>
              </a:rPr>
              <a:t>Para ello, deberás hacer referencia a los nombres de las claves y/o índices según corresponda.</a:t>
            </a:r>
            <a:endParaRPr lang="es-MX" altLang="es-MX" sz="1400" b="1" dirty="0">
              <a:solidFill>
                <a:srgbClr val="1C1D1F"/>
              </a:solidFill>
              <a:latin typeface="udemy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dirty="0" err="1">
                <a:ln>
                  <a:noFill/>
                </a:ln>
                <a:solidFill>
                  <a:schemeClr val="tx1"/>
                </a:solidFill>
                <a:effectLst/>
              </a:rPr>
              <a:t>mi_dict</a:t>
            </a:r>
            <a:r>
              <a:rPr kumimoji="0" lang="es-MX" altLang="es-MX" sz="1400" b="0" i="0" u="none" strike="noStrike" cap="none" normalizeH="0" baseline="0" dirty="0">
                <a:ln>
                  <a:noFill/>
                </a:ln>
                <a:solidFill>
                  <a:schemeClr val="tx1"/>
                </a:solidFill>
                <a:effectLst/>
              </a:rPr>
              <a:t> = {"valores_1":{"v1":3,"v2":6},"puntos":{"points1":9,"points2":[10,300,15]}}</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400"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MX" altLang="es-MX" sz="1400" b="0" i="0" u="none" strike="noStrike" cap="none" normalizeH="0" baseline="0" dirty="0">
                <a:ln>
                  <a:noFill/>
                </a:ln>
                <a:solidFill>
                  <a:srgbClr val="1C1D1F"/>
                </a:solidFill>
                <a:effectLst/>
                <a:latin typeface="udemy sans"/>
              </a:rPr>
              <a:t>Crea un diccionario llamado </a:t>
            </a:r>
            <a:r>
              <a:rPr kumimoji="0" lang="es-MX" altLang="es-MX" sz="1400" b="0" i="0" u="none" strike="noStrike" cap="none" normalizeH="0" baseline="0" dirty="0" err="1">
                <a:ln>
                  <a:noFill/>
                </a:ln>
                <a:solidFill>
                  <a:srgbClr val="B4690E"/>
                </a:solidFill>
                <a:effectLst/>
                <a:latin typeface="sfmono-regular"/>
              </a:rPr>
              <a:t>mi_dic</a:t>
            </a:r>
            <a:r>
              <a:rPr kumimoji="0" lang="es-MX" altLang="es-MX" sz="1400" b="0" i="0" u="none" strike="noStrike" cap="none" normalizeH="0" baseline="0" dirty="0">
                <a:ln>
                  <a:noFill/>
                </a:ln>
                <a:solidFill>
                  <a:srgbClr val="1C1D1F"/>
                </a:solidFill>
                <a:effectLst/>
                <a:latin typeface="udemy sans"/>
              </a:rPr>
              <a:t> que almacene la siguiente información de una persona:</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nombre</a:t>
            </a:r>
            <a:r>
              <a:rPr kumimoji="0" lang="es-MX" altLang="es-MX" sz="1400" b="0" i="0" u="none" strike="noStrike" cap="none" normalizeH="0" baseline="0" dirty="0">
                <a:ln>
                  <a:noFill/>
                </a:ln>
                <a:solidFill>
                  <a:srgbClr val="1C1D1F"/>
                </a:solidFill>
                <a:effectLst/>
                <a:latin typeface="udemy sans"/>
              </a:rPr>
              <a:t>: Karen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apellido</a:t>
            </a:r>
            <a:r>
              <a:rPr kumimoji="0" lang="es-MX" altLang="es-MX" sz="1400" b="0" i="0" u="none" strike="noStrike" cap="none" normalizeH="0" baseline="0" dirty="0">
                <a:ln>
                  <a:noFill/>
                </a:ln>
                <a:solidFill>
                  <a:srgbClr val="1C1D1F"/>
                </a:solidFill>
                <a:effectLst/>
                <a:latin typeface="udemy sans"/>
              </a:rPr>
              <a:t>: </a:t>
            </a:r>
            <a:r>
              <a:rPr kumimoji="0" lang="es-MX" altLang="es-MX" sz="1400" b="0" i="0" u="none" strike="noStrike" cap="none" normalizeH="0" baseline="0" dirty="0" err="1">
                <a:ln>
                  <a:noFill/>
                </a:ln>
                <a:solidFill>
                  <a:srgbClr val="1C1D1F"/>
                </a:solidFill>
                <a:effectLst/>
                <a:latin typeface="udemy sans"/>
              </a:rPr>
              <a:t>Jurgens</a:t>
            </a:r>
            <a:endParaRPr kumimoji="0" lang="es-MX" altLang="es-MX" sz="14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edad</a:t>
            </a:r>
            <a:r>
              <a:rPr kumimoji="0" lang="es-MX" altLang="es-MX" sz="1400" b="0" i="0" u="none" strike="noStrike" cap="none" normalizeH="0" baseline="0" dirty="0">
                <a:ln>
                  <a:noFill/>
                </a:ln>
                <a:solidFill>
                  <a:srgbClr val="1C1D1F"/>
                </a:solidFill>
                <a:effectLst/>
                <a:latin typeface="udemy sans"/>
              </a:rPr>
              <a:t>: 35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err="1">
                <a:ln>
                  <a:noFill/>
                </a:ln>
                <a:solidFill>
                  <a:srgbClr val="B4690E"/>
                </a:solidFill>
                <a:effectLst/>
                <a:latin typeface="sfmono-regular"/>
              </a:rPr>
              <a:t>ocupacion</a:t>
            </a:r>
            <a:r>
              <a:rPr kumimoji="0" lang="es-MX" altLang="es-MX" sz="1400" b="0" i="0" u="none" strike="noStrike" cap="none" normalizeH="0" baseline="0" dirty="0">
                <a:ln>
                  <a:noFill/>
                </a:ln>
                <a:solidFill>
                  <a:srgbClr val="1C1D1F"/>
                </a:solidFill>
                <a:effectLst/>
                <a:latin typeface="udemy sans"/>
              </a:rPr>
              <a:t>: Periodista</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dirty="0">
                <a:ln>
                  <a:noFill/>
                </a:ln>
                <a:solidFill>
                  <a:srgbClr val="1C1D1F"/>
                </a:solidFill>
                <a:effectLst/>
                <a:latin typeface="udemy sans"/>
              </a:rPr>
              <a:t>Los nombres de las claves y valores deben ser iguales a la consigna.</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400"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MX" altLang="es-MX" sz="1400" b="1" i="0" u="none" strike="noStrike" cap="none" normalizeH="0" baseline="0" dirty="0">
                <a:ln>
                  <a:noFill/>
                </a:ln>
                <a:solidFill>
                  <a:srgbClr val="1C1D1F"/>
                </a:solidFill>
                <a:effectLst/>
                <a:latin typeface="udemy sans"/>
              </a:rPr>
              <a:t>Actualiza </a:t>
            </a:r>
            <a:r>
              <a:rPr kumimoji="0" lang="es-MX" altLang="es-MX" sz="1400" b="0" i="0" u="none" strike="noStrike" cap="none" normalizeH="0" baseline="0" dirty="0">
                <a:ln>
                  <a:noFill/>
                </a:ln>
                <a:solidFill>
                  <a:srgbClr val="1C1D1F"/>
                </a:solidFill>
                <a:effectLst/>
                <a:latin typeface="udemy sans"/>
              </a:rPr>
              <a:t>la información de nuestro diccionario llamado </a:t>
            </a:r>
            <a:r>
              <a:rPr kumimoji="0" lang="es-MX" altLang="es-MX" sz="1400" b="0" i="0" u="none" strike="noStrike" cap="none" normalizeH="0" baseline="0" dirty="0" err="1">
                <a:ln>
                  <a:noFill/>
                </a:ln>
                <a:solidFill>
                  <a:srgbClr val="B4690E"/>
                </a:solidFill>
                <a:effectLst/>
                <a:latin typeface="sfmono-regular"/>
              </a:rPr>
              <a:t>mi_dic</a:t>
            </a:r>
            <a:r>
              <a:rPr kumimoji="0" lang="es-MX" altLang="es-MX" sz="1400" b="0" i="0" u="none" strike="noStrike" cap="none" normalizeH="0" baseline="0" dirty="0">
                <a:ln>
                  <a:noFill/>
                </a:ln>
                <a:solidFill>
                  <a:srgbClr val="1C1D1F"/>
                </a:solidFill>
                <a:effectLst/>
                <a:latin typeface="udemy sans"/>
              </a:rPr>
              <a:t>  </a:t>
            </a:r>
            <a:r>
              <a:rPr kumimoji="0" lang="es-MX" altLang="es-MX" sz="1400" b="1" i="0" u="none" strike="noStrike" cap="none" normalizeH="0" baseline="0" dirty="0">
                <a:ln>
                  <a:noFill/>
                </a:ln>
                <a:solidFill>
                  <a:srgbClr val="1C1D1F"/>
                </a:solidFill>
                <a:effectLst/>
                <a:latin typeface="udemy sans"/>
              </a:rPr>
              <a:t>(reasignando nuevos valores a las claves según corresponda)</a:t>
            </a:r>
            <a:r>
              <a:rPr kumimoji="0" lang="es-MX" altLang="es-MX" sz="1400" b="0" i="0" u="none" strike="noStrike" cap="none" normalizeH="0" baseline="0" dirty="0">
                <a:ln>
                  <a:noFill/>
                </a:ln>
                <a:solidFill>
                  <a:srgbClr val="1C1D1F"/>
                </a:solidFill>
                <a:effectLst/>
                <a:latin typeface="udemy sans"/>
              </a:rPr>
              <a:t>, y agrega una nueva clave llamada "</a:t>
            </a:r>
            <a:r>
              <a:rPr kumimoji="0" lang="es-MX" altLang="es-MX" sz="1400" b="0" i="0" u="none" strike="noStrike" cap="none" normalizeH="0" baseline="0" dirty="0" err="1">
                <a:ln>
                  <a:noFill/>
                </a:ln>
                <a:solidFill>
                  <a:srgbClr val="1C1D1F"/>
                </a:solidFill>
                <a:effectLst/>
                <a:latin typeface="udemy sans"/>
              </a:rPr>
              <a:t>pais</a:t>
            </a:r>
            <a:r>
              <a:rPr kumimoji="0" lang="es-MX" altLang="es-MX" sz="1400" b="0" i="0" u="none" strike="noStrike" cap="none" normalizeH="0" baseline="0" dirty="0">
                <a:ln>
                  <a:noFill/>
                </a:ln>
                <a:solidFill>
                  <a:srgbClr val="1C1D1F"/>
                </a:solidFill>
                <a:effectLst/>
                <a:latin typeface="udemy sans"/>
              </a:rPr>
              <a:t>" (sin tilde). Los nuevos datos son:</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nombre</a:t>
            </a:r>
            <a:r>
              <a:rPr kumimoji="0" lang="es-MX" altLang="es-MX" sz="1400" b="0" i="0" u="none" strike="noStrike" cap="none" normalizeH="0" baseline="0" dirty="0">
                <a:ln>
                  <a:noFill/>
                </a:ln>
                <a:solidFill>
                  <a:srgbClr val="1C1D1F"/>
                </a:solidFill>
                <a:effectLst/>
                <a:latin typeface="udemy sans"/>
              </a:rPr>
              <a:t>: Karen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apellido</a:t>
            </a:r>
            <a:r>
              <a:rPr kumimoji="0" lang="es-MX" altLang="es-MX" sz="1400" b="0" i="0" u="none" strike="noStrike" cap="none" normalizeH="0" baseline="0" dirty="0">
                <a:ln>
                  <a:noFill/>
                </a:ln>
                <a:solidFill>
                  <a:srgbClr val="1C1D1F"/>
                </a:solidFill>
                <a:effectLst/>
                <a:latin typeface="udemy sans"/>
              </a:rPr>
              <a:t>: </a:t>
            </a:r>
            <a:r>
              <a:rPr kumimoji="0" lang="es-MX" altLang="es-MX" sz="1400" b="0" i="0" u="none" strike="noStrike" cap="none" normalizeH="0" baseline="0" dirty="0" err="1">
                <a:ln>
                  <a:noFill/>
                </a:ln>
                <a:solidFill>
                  <a:srgbClr val="1C1D1F"/>
                </a:solidFill>
                <a:effectLst/>
                <a:latin typeface="udemy sans"/>
              </a:rPr>
              <a:t>Jurgens</a:t>
            </a:r>
            <a:endParaRPr kumimoji="0" lang="es-MX" altLang="es-MX" sz="1400" b="0" i="0" u="none" strike="noStrike" cap="none" normalizeH="0" baseline="0" dirty="0">
              <a:ln>
                <a:noFill/>
              </a:ln>
              <a:solidFill>
                <a:srgbClr val="1C1D1F"/>
              </a:solidFill>
              <a:effectLst/>
              <a:latin typeface="udemy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a:ln>
                  <a:noFill/>
                </a:ln>
                <a:solidFill>
                  <a:srgbClr val="B4690E"/>
                </a:solidFill>
                <a:effectLst/>
                <a:latin typeface="sfmono-regular"/>
              </a:rPr>
              <a:t>edad</a:t>
            </a:r>
            <a:r>
              <a:rPr kumimoji="0" lang="es-MX" altLang="es-MX" sz="1400" b="0" i="0" u="none" strike="noStrike" cap="none" normalizeH="0" baseline="0" dirty="0">
                <a:ln>
                  <a:noFill/>
                </a:ln>
                <a:solidFill>
                  <a:srgbClr val="1C1D1F"/>
                </a:solidFill>
                <a:effectLst/>
                <a:latin typeface="udemy sans"/>
              </a:rPr>
              <a:t>: 36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err="1">
                <a:ln>
                  <a:noFill/>
                </a:ln>
                <a:solidFill>
                  <a:srgbClr val="B4690E"/>
                </a:solidFill>
                <a:effectLst/>
                <a:latin typeface="sfmono-regular"/>
              </a:rPr>
              <a:t>ocupacion</a:t>
            </a:r>
            <a:r>
              <a:rPr kumimoji="0" lang="es-MX" altLang="es-MX" sz="1400" b="0" i="0" u="none" strike="noStrike" cap="none" normalizeH="0" baseline="0" dirty="0">
                <a:ln>
                  <a:noFill/>
                </a:ln>
                <a:solidFill>
                  <a:srgbClr val="1C1D1F"/>
                </a:solidFill>
                <a:effectLst/>
                <a:latin typeface="udemy sans"/>
              </a:rPr>
              <a:t>: Editora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400" b="0" i="0" u="none" strike="noStrike" cap="none" normalizeH="0" baseline="0" dirty="0" err="1">
                <a:ln>
                  <a:noFill/>
                </a:ln>
                <a:solidFill>
                  <a:srgbClr val="B4690E"/>
                </a:solidFill>
                <a:effectLst/>
                <a:latin typeface="sfmono-regular"/>
              </a:rPr>
              <a:t>pais</a:t>
            </a:r>
            <a:r>
              <a:rPr kumimoji="0" lang="es-MX" altLang="es-MX" sz="1400" b="0" i="0" u="none" strike="noStrike" cap="none" normalizeH="0" baseline="0" dirty="0">
                <a:ln>
                  <a:noFill/>
                </a:ln>
                <a:solidFill>
                  <a:srgbClr val="1C1D1F"/>
                </a:solidFill>
                <a:effectLst/>
                <a:latin typeface="udemy sans"/>
              </a:rPr>
              <a:t>: Colombia</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dirty="0">
                <a:ln>
                  <a:noFill/>
                </a:ln>
                <a:solidFill>
                  <a:srgbClr val="1C1D1F"/>
                </a:solidFill>
                <a:effectLst/>
                <a:latin typeface="udemy sans"/>
              </a:rPr>
              <a:t>para ello, </a:t>
            </a:r>
            <a:r>
              <a:rPr kumimoji="0" lang="es-MX" altLang="es-MX" sz="1400" b="1" i="1" u="none" strike="noStrike" cap="none" normalizeH="0" baseline="0" dirty="0">
                <a:ln>
                  <a:noFill/>
                </a:ln>
                <a:solidFill>
                  <a:srgbClr val="1C1D1F"/>
                </a:solidFill>
                <a:effectLst/>
                <a:latin typeface="udemy sans"/>
              </a:rPr>
              <a:t>no debes cambiar la línea de código ya escrita</a:t>
            </a:r>
            <a:r>
              <a:rPr kumimoji="0" lang="es-MX" altLang="es-MX" sz="1400" b="0" i="0" u="none" strike="noStrike" cap="none" normalizeH="0" baseline="0" dirty="0">
                <a:ln>
                  <a:noFill/>
                </a:ln>
                <a:solidFill>
                  <a:srgbClr val="1C1D1F"/>
                </a:solidFill>
                <a:effectLst/>
                <a:latin typeface="udemy sans"/>
              </a:rPr>
              <a:t>, sino actualizar los valores mediante métodos de diccionarios.</a:t>
            </a:r>
            <a:endParaRPr kumimoji="0" lang="es-MX" altLang="es-MX"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400" b="0" i="0" u="none" strike="noStrike" cap="none" normalizeH="0" baseline="0" dirty="0">
              <a:ln>
                <a:noFill/>
              </a:ln>
              <a:solidFill>
                <a:schemeClr val="tx1"/>
              </a:solidFill>
              <a:effectLst/>
            </a:endParaRPr>
          </a:p>
        </p:txBody>
      </p:sp>
      <p:sp>
        <p:nvSpPr>
          <p:cNvPr id="8" name="Rectangle 3">
            <a:extLst>
              <a:ext uri="{FF2B5EF4-FFF2-40B4-BE49-F238E27FC236}">
                <a16:creationId xmlns:a16="http://schemas.microsoft.com/office/drawing/2014/main" id="{13ED8BBA-787E-2CFC-E119-CD95BA839FF7}"/>
              </a:ext>
            </a:extLst>
          </p:cNvPr>
          <p:cNvSpPr>
            <a:spLocks noChangeArrowheads="1"/>
          </p:cNvSpPr>
          <p:nvPr/>
        </p:nvSpPr>
        <p:spPr bwMode="auto">
          <a:xfrm>
            <a:off x="0" y="136234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1009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A6B759-7EEE-A9E9-C3FD-DF5B623D6DE4}"/>
              </a:ext>
            </a:extLst>
          </p:cNvPr>
          <p:cNvSpPr>
            <a:spLocks noGrp="1"/>
          </p:cNvSpPr>
          <p:nvPr>
            <p:ph type="title"/>
          </p:nvPr>
        </p:nvSpPr>
        <p:spPr>
          <a:xfrm>
            <a:off x="1371599" y="294538"/>
            <a:ext cx="9895951" cy="1033669"/>
          </a:xfrm>
        </p:spPr>
        <p:txBody>
          <a:bodyPr>
            <a:normAutofit fontScale="90000"/>
          </a:bodyPr>
          <a:lstStyle/>
          <a:p>
            <a:r>
              <a:rPr lang="es-MX" sz="2200" i="1" dirty="0" err="1">
                <a:solidFill>
                  <a:schemeClr val="bg1"/>
                </a:solidFill>
              </a:rPr>
              <a:t>Tuples</a:t>
            </a:r>
            <a:r>
              <a:rPr lang="es-MX" sz="2200" i="1" dirty="0">
                <a:solidFill>
                  <a:schemeClr val="bg1"/>
                </a:solidFill>
              </a:rPr>
              <a:t> </a:t>
            </a:r>
            <a:br>
              <a:rPr lang="es-MX" sz="2200" i="1" dirty="0">
                <a:solidFill>
                  <a:schemeClr val="bg1"/>
                </a:solidFill>
              </a:rPr>
            </a:br>
            <a:r>
              <a:rPr lang="es-MX" sz="2200" dirty="0">
                <a:solidFill>
                  <a:schemeClr val="bg1"/>
                </a:solidFill>
              </a:rPr>
              <a:t>Los </a:t>
            </a:r>
            <a:r>
              <a:rPr lang="es-MX" sz="2200" dirty="0" err="1">
                <a:solidFill>
                  <a:schemeClr val="bg1"/>
                </a:solidFill>
              </a:rPr>
              <a:t>tuples</a:t>
            </a:r>
            <a:r>
              <a:rPr lang="es-MX" sz="2200" dirty="0">
                <a:solidFill>
                  <a:schemeClr val="bg1"/>
                </a:solidFill>
              </a:rPr>
              <a:t> o tuplas, son estructuras de datos que almacenan múltiples elementos en una única variable. Se caracterizan por ser ordenadas e inmutables. Esta característica las hace más eficientes en memoria y a prueba de daños.</a:t>
            </a:r>
            <a:br>
              <a:rPr lang="es-MX" sz="4000" dirty="0"/>
            </a:br>
            <a:endParaRPr lang="es-MX" sz="4000" i="1" dirty="0">
              <a:solidFill>
                <a:srgbClr val="FFFFFF"/>
              </a:solidFill>
            </a:endParaRPr>
          </a:p>
        </p:txBody>
      </p:sp>
      <p:sp>
        <p:nvSpPr>
          <p:cNvPr id="4" name="Marcador de pie de página 3">
            <a:extLst>
              <a:ext uri="{FF2B5EF4-FFF2-40B4-BE49-F238E27FC236}">
                <a16:creationId xmlns:a16="http://schemas.microsoft.com/office/drawing/2014/main" id="{E5B8AEDC-56C4-E53A-C2CC-AE2FD9E8B1BA}"/>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03A72F4B-9404-6BD6-ED36-030500B7430B}"/>
              </a:ext>
            </a:extLst>
          </p:cNvPr>
          <p:cNvSpPr>
            <a:spLocks noGrp="1"/>
          </p:cNvSpPr>
          <p:nvPr>
            <p:ph idx="1"/>
          </p:nvPr>
        </p:nvSpPr>
        <p:spPr>
          <a:xfrm>
            <a:off x="-3" y="1597432"/>
            <a:ext cx="12191998" cy="5260568"/>
          </a:xfrm>
        </p:spPr>
        <p:txBody>
          <a:bodyPr anchor="ctr">
            <a:normAutofit lnSpcReduction="10000"/>
          </a:bodyPr>
          <a:lstStyle/>
          <a:p>
            <a:pPr marL="0" indent="0">
              <a:buNone/>
            </a:pPr>
            <a:endParaRPr lang="es-MX" sz="1700" dirty="0"/>
          </a:p>
          <a:p>
            <a:pPr marL="0" indent="0">
              <a:buNone/>
            </a:pPr>
            <a:r>
              <a:rPr lang="es-MX" sz="2000" dirty="0" err="1"/>
              <a:t>mi_tuple</a:t>
            </a:r>
            <a:r>
              <a:rPr lang="es-MX" sz="2000" dirty="0"/>
              <a:t> = (1, "dos" , [3.33, "cuatro"], (5.0, 6))</a:t>
            </a:r>
          </a:p>
          <a:p>
            <a:pPr marL="0" indent="0">
              <a:buNone/>
            </a:pPr>
            <a:r>
              <a:rPr lang="es-MX" sz="2000" dirty="0"/>
              <a:t>indexado (acceso a datos)</a:t>
            </a:r>
          </a:p>
          <a:p>
            <a:pPr marL="0" indent="0">
              <a:buNone/>
            </a:pPr>
            <a:r>
              <a:rPr lang="es-MX" sz="2000" dirty="0"/>
              <a:t>	</a:t>
            </a:r>
            <a:r>
              <a:rPr lang="es-MX" sz="2000" dirty="0" err="1"/>
              <a:t>print</a:t>
            </a:r>
            <a:r>
              <a:rPr lang="es-MX" sz="2000" dirty="0"/>
              <a:t>(</a:t>
            </a:r>
            <a:r>
              <a:rPr lang="es-MX" sz="2000" dirty="0" err="1"/>
              <a:t>mi_tuple</a:t>
            </a:r>
            <a:r>
              <a:rPr lang="es-MX" sz="2000" dirty="0"/>
              <a:t>[3][0]) </a:t>
            </a:r>
          </a:p>
          <a:p>
            <a:pPr marL="0" indent="0">
              <a:buNone/>
            </a:pPr>
            <a:r>
              <a:rPr lang="es-MX" sz="2000" dirty="0"/>
              <a:t>	&gt;&gt; 5.0</a:t>
            </a:r>
          </a:p>
          <a:p>
            <a:pPr marL="0" indent="0">
              <a:buNone/>
            </a:pPr>
            <a:r>
              <a:rPr lang="es-MX" sz="2000" dirty="0"/>
              <a:t>casting (conversión de tipos de datos)</a:t>
            </a:r>
          </a:p>
          <a:p>
            <a:pPr marL="0" indent="0">
              <a:buNone/>
            </a:pPr>
            <a:r>
              <a:rPr lang="es-MX" sz="2000" dirty="0"/>
              <a:t>	lista_1 = </a:t>
            </a:r>
            <a:r>
              <a:rPr lang="es-MX" sz="2000" dirty="0" err="1"/>
              <a:t>list</a:t>
            </a:r>
            <a:r>
              <a:rPr lang="es-MX" sz="2000" dirty="0"/>
              <a:t>(</a:t>
            </a:r>
            <a:r>
              <a:rPr lang="es-MX" sz="2000" dirty="0" err="1"/>
              <a:t>mi_tuple</a:t>
            </a:r>
            <a:r>
              <a:rPr lang="es-MX" sz="2000" dirty="0"/>
              <a:t>) </a:t>
            </a:r>
            <a:r>
              <a:rPr lang="es-MX" sz="2000" dirty="0" err="1"/>
              <a:t>print</a:t>
            </a:r>
            <a:r>
              <a:rPr lang="es-MX" sz="2000" dirty="0"/>
              <a:t>(lista_1)</a:t>
            </a:r>
          </a:p>
          <a:p>
            <a:pPr marL="0" indent="0">
              <a:buNone/>
            </a:pPr>
            <a:r>
              <a:rPr lang="es-MX" sz="2000" dirty="0"/>
              <a:t>	 &gt;&gt; [1, "dos" , [3.33, "cuatro"], (5.0, 6)]</a:t>
            </a:r>
          </a:p>
          <a:p>
            <a:pPr marL="0" indent="0">
              <a:buNone/>
            </a:pPr>
            <a:endParaRPr lang="es-MX" sz="2400" dirty="0"/>
          </a:p>
          <a:p>
            <a:pPr marL="0" indent="0">
              <a:buNone/>
            </a:pPr>
            <a:r>
              <a:rPr lang="es-MX" sz="2400" dirty="0" err="1"/>
              <a:t>unpacking</a:t>
            </a:r>
            <a:r>
              <a:rPr lang="es-MX" sz="2400" dirty="0"/>
              <a:t> (extracción de datos)</a:t>
            </a:r>
          </a:p>
          <a:p>
            <a:pPr marL="0" indent="0">
              <a:buNone/>
            </a:pPr>
            <a:r>
              <a:rPr lang="es-MX" sz="2400" dirty="0"/>
              <a:t>	a, b, c, d = </a:t>
            </a:r>
            <a:r>
              <a:rPr lang="es-MX" sz="2400" dirty="0" err="1"/>
              <a:t>mi_tuple</a:t>
            </a:r>
            <a:r>
              <a:rPr lang="es-MX" sz="2400" dirty="0"/>
              <a:t>  </a:t>
            </a:r>
          </a:p>
          <a:p>
            <a:pPr marL="0" indent="0">
              <a:buNone/>
            </a:pPr>
            <a:r>
              <a:rPr lang="es-MX" sz="2400" dirty="0"/>
              <a:t>	</a:t>
            </a:r>
            <a:r>
              <a:rPr lang="es-MX" sz="2400" dirty="0" err="1"/>
              <a:t>print</a:t>
            </a:r>
            <a:r>
              <a:rPr lang="es-MX" sz="2400" dirty="0"/>
              <a:t>(c) </a:t>
            </a:r>
          </a:p>
          <a:p>
            <a:pPr marL="0" indent="0">
              <a:buNone/>
            </a:pPr>
            <a:r>
              <a:rPr lang="es-MX" sz="2400" dirty="0"/>
              <a:t>	&gt;&gt; [3.33, "cuatro"]</a:t>
            </a:r>
          </a:p>
          <a:p>
            <a:pPr marL="0" indent="0">
              <a:buNone/>
            </a:pPr>
            <a:endParaRPr lang="es-MX" sz="1700" dirty="0"/>
          </a:p>
          <a:p>
            <a:pPr marL="0" indent="0">
              <a:buNone/>
            </a:pPr>
            <a:endParaRPr lang="es-MX" sz="1700" dirty="0"/>
          </a:p>
        </p:txBody>
      </p:sp>
      <p:sp>
        <p:nvSpPr>
          <p:cNvPr id="5" name="Marcador de número de diapositiva 4">
            <a:extLst>
              <a:ext uri="{FF2B5EF4-FFF2-40B4-BE49-F238E27FC236}">
                <a16:creationId xmlns:a16="http://schemas.microsoft.com/office/drawing/2014/main" id="{07BC495F-B6E6-3552-9BFB-35A6B605E0C8}"/>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65</a:t>
            </a:fld>
            <a:endParaRPr lang="es-MX" sz="1100">
              <a:solidFill>
                <a:schemeClr val="tx1">
                  <a:lumMod val="50000"/>
                  <a:lumOff val="50000"/>
                </a:schemeClr>
              </a:solidFill>
            </a:endParaRPr>
          </a:p>
        </p:txBody>
      </p:sp>
    </p:spTree>
    <p:extLst>
      <p:ext uri="{BB962C8B-B14F-4D97-AF65-F5344CB8AC3E}">
        <p14:creationId xmlns:p14="http://schemas.microsoft.com/office/powerpoint/2010/main" val="2655100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2">
            <a:extLst>
              <a:ext uri="{FF2B5EF4-FFF2-40B4-BE49-F238E27FC236}">
                <a16:creationId xmlns:a16="http://schemas.microsoft.com/office/drawing/2014/main" id="{32F1025D-04E3-0C94-FDC4-7D7F1285B254}"/>
              </a:ext>
            </a:extLst>
          </p:cNvPr>
          <p:cNvSpPr>
            <a:spLocks noChangeArrowheads="1"/>
          </p:cNvSpPr>
          <p:nvPr/>
        </p:nvSpPr>
        <p:spPr bwMode="auto">
          <a:xfrm>
            <a:off x="4662488" y="952500"/>
            <a:ext cx="6902450" cy="2413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800" b="0" i="0" u="none" strike="noStrike" cap="none" normalizeH="0" baseline="0">
                <a:ln>
                  <a:noFill/>
                </a:ln>
                <a:solidFill>
                  <a:srgbClr val="1C1D1F"/>
                </a:solidFill>
                <a:effectLst/>
                <a:latin typeface="udemy sans"/>
              </a:rPr>
              <a:t>Utiliza un método de tuplas para contar la cantidad de veces que aparece el valor </a:t>
            </a:r>
            <a:r>
              <a:rPr kumimoji="0" lang="es-MX" altLang="es-MX" sz="2800" b="0" i="0" u="none" strike="noStrike" cap="none" normalizeH="0" baseline="0">
                <a:ln>
                  <a:noFill/>
                </a:ln>
                <a:solidFill>
                  <a:srgbClr val="B4690E"/>
                </a:solidFill>
                <a:effectLst/>
                <a:latin typeface="sfmono-regular"/>
              </a:rPr>
              <a:t>2</a:t>
            </a:r>
            <a:r>
              <a:rPr kumimoji="0" lang="es-MX" altLang="es-MX" sz="2800" b="0" i="0" u="none" strike="noStrike" cap="none" normalizeH="0" baseline="0">
                <a:ln>
                  <a:noFill/>
                </a:ln>
                <a:solidFill>
                  <a:srgbClr val="1C1D1F"/>
                </a:solidFill>
                <a:effectLst/>
                <a:latin typeface="udemy sans"/>
              </a:rPr>
              <a:t> en la siguiente tupla, y muestra el resultado (integer) en pantalla:</a:t>
            </a:r>
            <a:endParaRPr kumimoji="0" lang="es-MX" altLang="es-MX" sz="2800" b="0" i="0" u="none" strike="noStrike" cap="none" normalizeH="0" baseline="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800" b="0" i="0" u="none" strike="noStrike" cap="none" normalizeH="0" baseline="0">
                <a:ln>
                  <a:noFill/>
                </a:ln>
                <a:solidFill>
                  <a:srgbClr val="B4690E"/>
                </a:solidFill>
                <a:effectLst/>
                <a:latin typeface="sfmono-regular"/>
              </a:rPr>
              <a:t>mi_tupla = (1, 2, 3, 2, 3, 1, 3, 2, 3, 3, 3, 1, 3, 2, 2, 1, 3, 2)</a:t>
            </a:r>
            <a:endParaRPr kumimoji="0" lang="es-MX" altLang="es-MX" sz="2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95F3C320-266B-E77C-B691-BE5307697E04}"/>
              </a:ext>
            </a:extLst>
          </p:cNvPr>
          <p:cNvSpPr>
            <a:spLocks noChangeArrowheads="1"/>
          </p:cNvSpPr>
          <p:nvPr/>
        </p:nvSpPr>
        <p:spPr bwMode="auto">
          <a:xfrm>
            <a:off x="4662488" y="3424238"/>
            <a:ext cx="6902450" cy="12906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800" b="0" i="0" u="none" strike="noStrike" cap="none" normalizeH="0" baseline="0">
                <a:ln>
                  <a:noFill/>
                </a:ln>
                <a:solidFill>
                  <a:srgbClr val="1C1D1F"/>
                </a:solidFill>
                <a:effectLst/>
                <a:latin typeface="udemy sans"/>
              </a:rPr>
              <a:t>Convierte a </a:t>
            </a:r>
            <a:r>
              <a:rPr kumimoji="0" lang="es-MX" altLang="es-MX" sz="2800" b="1" i="0" u="none" strike="noStrike" cap="none" normalizeH="0" baseline="0">
                <a:ln>
                  <a:noFill/>
                </a:ln>
                <a:solidFill>
                  <a:srgbClr val="1C1D1F"/>
                </a:solidFill>
                <a:effectLst/>
                <a:latin typeface="udemy sans"/>
              </a:rPr>
              <a:t>lista </a:t>
            </a:r>
            <a:r>
              <a:rPr kumimoji="0" lang="es-MX" altLang="es-MX" sz="2800" b="0" i="0" u="none" strike="noStrike" cap="none" normalizeH="0" baseline="0">
                <a:ln>
                  <a:noFill/>
                </a:ln>
                <a:solidFill>
                  <a:srgbClr val="1C1D1F"/>
                </a:solidFill>
                <a:effectLst/>
                <a:latin typeface="udemy sans"/>
              </a:rPr>
              <a:t>la siguiente </a:t>
            </a:r>
            <a:r>
              <a:rPr kumimoji="0" lang="es-MX" altLang="es-MX" sz="2800" b="1" i="0" u="none" strike="noStrike" cap="none" normalizeH="0" baseline="0">
                <a:ln>
                  <a:noFill/>
                </a:ln>
                <a:solidFill>
                  <a:srgbClr val="1C1D1F"/>
                </a:solidFill>
                <a:effectLst/>
                <a:latin typeface="udemy sans"/>
              </a:rPr>
              <a:t>tupla</a:t>
            </a:r>
            <a:r>
              <a:rPr kumimoji="0" lang="es-MX" altLang="es-MX" sz="2800" b="0" i="0" u="none" strike="noStrike" cap="none" normalizeH="0" baseline="0">
                <a:ln>
                  <a:noFill/>
                </a:ln>
                <a:solidFill>
                  <a:srgbClr val="1C1D1F"/>
                </a:solidFill>
                <a:effectLst/>
                <a:latin typeface="udemy sans"/>
              </a:rPr>
              <a:t>, y almacénala en una variable llamada </a:t>
            </a:r>
            <a:r>
              <a:rPr kumimoji="0" lang="es-MX" altLang="es-MX" sz="2800" b="1" i="0" u="none" strike="noStrike" cap="none" normalizeH="0" baseline="0">
                <a:ln>
                  <a:noFill/>
                </a:ln>
                <a:solidFill>
                  <a:srgbClr val="B4690E"/>
                </a:solidFill>
                <a:effectLst/>
                <a:latin typeface="sfmono-regular"/>
              </a:rPr>
              <a:t>mi_lista</a:t>
            </a:r>
            <a:r>
              <a:rPr kumimoji="0" lang="es-MX" altLang="es-MX" sz="2800" b="0" i="0" u="none" strike="noStrike" cap="none" normalizeH="0" baseline="0">
                <a:ln>
                  <a:noFill/>
                </a:ln>
                <a:solidFill>
                  <a:srgbClr val="1C1D1F"/>
                </a:solidFill>
                <a:effectLst/>
                <a:latin typeface="udemy sans"/>
              </a:rPr>
              <a:t>.</a:t>
            </a:r>
            <a:endParaRPr kumimoji="0" lang="es-MX" altLang="es-MX" sz="2800" b="0" i="0" u="none" strike="noStrike" cap="none" normalizeH="0" baseline="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800" b="0" i="0" u="none" strike="noStrike" cap="none" normalizeH="0" baseline="0">
                <a:ln>
                  <a:noFill/>
                </a:ln>
                <a:solidFill>
                  <a:srgbClr val="B4690E"/>
                </a:solidFill>
                <a:effectLst/>
                <a:latin typeface="sfmono-regular"/>
              </a:rPr>
              <a:t>mi_tupla = (1, 2, 3, 2, 3, 1, 3, 2)</a:t>
            </a:r>
            <a:endParaRPr kumimoji="0" lang="es-MX" altLang="es-MX" sz="2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B43631FE-3488-4A9A-82AB-64231D0B1753}"/>
              </a:ext>
            </a:extLst>
          </p:cNvPr>
          <p:cNvSpPr>
            <a:spLocks noChangeArrowheads="1"/>
          </p:cNvSpPr>
          <p:nvPr/>
        </p:nvSpPr>
        <p:spPr bwMode="auto">
          <a:xfrm>
            <a:off x="4662488" y="4772025"/>
            <a:ext cx="6902450" cy="10080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200" b="0" i="0" u="none" strike="noStrike" cap="none" normalizeH="0" baseline="0">
                <a:ln>
                  <a:noFill/>
                </a:ln>
                <a:solidFill>
                  <a:srgbClr val="1C1D1F"/>
                </a:solidFill>
                <a:effectLst/>
                <a:latin typeface="udemy sans"/>
              </a:rPr>
              <a:t>Extrae los elementos de la siguiente tupla en cuatro variables: </a:t>
            </a:r>
            <a:r>
              <a:rPr kumimoji="0" lang="es-MX" altLang="es-MX" sz="2200" b="0" i="0" u="none" strike="noStrike" cap="none" normalizeH="0" baseline="0">
                <a:ln>
                  <a:noFill/>
                </a:ln>
                <a:solidFill>
                  <a:srgbClr val="B4690E"/>
                </a:solidFill>
                <a:effectLst/>
                <a:latin typeface="sfmono-regular"/>
              </a:rPr>
              <a:t>a</a:t>
            </a:r>
            <a:r>
              <a:rPr kumimoji="0" lang="es-MX" altLang="es-MX" sz="2200" b="0" i="0" u="none" strike="noStrike" cap="none" normalizeH="0" baseline="0">
                <a:ln>
                  <a:noFill/>
                </a:ln>
                <a:solidFill>
                  <a:srgbClr val="1C1D1F"/>
                </a:solidFill>
                <a:effectLst/>
                <a:latin typeface="udemy sans"/>
              </a:rPr>
              <a:t>, </a:t>
            </a:r>
            <a:r>
              <a:rPr kumimoji="0" lang="es-MX" altLang="es-MX" sz="2200" b="0" i="0" u="none" strike="noStrike" cap="none" normalizeH="0" baseline="0">
                <a:ln>
                  <a:noFill/>
                </a:ln>
                <a:solidFill>
                  <a:srgbClr val="B4690E"/>
                </a:solidFill>
                <a:effectLst/>
                <a:latin typeface="sfmono-regular"/>
              </a:rPr>
              <a:t>b</a:t>
            </a:r>
            <a:r>
              <a:rPr kumimoji="0" lang="es-MX" altLang="es-MX" sz="2200" b="0" i="0" u="none" strike="noStrike" cap="none" normalizeH="0" baseline="0">
                <a:ln>
                  <a:noFill/>
                </a:ln>
                <a:solidFill>
                  <a:srgbClr val="1C1D1F"/>
                </a:solidFill>
                <a:effectLst/>
                <a:latin typeface="udemy sans"/>
              </a:rPr>
              <a:t>, </a:t>
            </a:r>
            <a:r>
              <a:rPr kumimoji="0" lang="es-MX" altLang="es-MX" sz="2200" b="0" i="0" u="none" strike="noStrike" cap="none" normalizeH="0" baseline="0">
                <a:ln>
                  <a:noFill/>
                </a:ln>
                <a:solidFill>
                  <a:srgbClr val="B4690E"/>
                </a:solidFill>
                <a:effectLst/>
                <a:latin typeface="sfmono-regular"/>
              </a:rPr>
              <a:t>c</a:t>
            </a:r>
            <a:r>
              <a:rPr kumimoji="0" lang="es-MX" altLang="es-MX" sz="2200" b="0" i="0" u="none" strike="noStrike" cap="none" normalizeH="0" baseline="0">
                <a:ln>
                  <a:noFill/>
                </a:ln>
                <a:solidFill>
                  <a:srgbClr val="1C1D1F"/>
                </a:solidFill>
                <a:effectLst/>
                <a:latin typeface="udemy sans"/>
              </a:rPr>
              <a:t>, </a:t>
            </a:r>
            <a:r>
              <a:rPr kumimoji="0" lang="es-MX" altLang="es-MX" sz="2200" b="0" i="0" u="none" strike="noStrike" cap="none" normalizeH="0" baseline="0">
                <a:ln>
                  <a:noFill/>
                </a:ln>
                <a:solidFill>
                  <a:srgbClr val="B4690E"/>
                </a:solidFill>
                <a:effectLst/>
                <a:latin typeface="sfmono-regular"/>
              </a:rPr>
              <a:t>d</a:t>
            </a:r>
            <a:endParaRPr kumimoji="0" lang="es-MX" altLang="es-MX" sz="2200" b="0" i="0" u="none" strike="noStrike" cap="none" normalizeH="0" baseline="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200" b="0" i="0" u="none" strike="noStrike" cap="none" normalizeH="0" baseline="0">
                <a:ln>
                  <a:noFill/>
                </a:ln>
                <a:solidFill>
                  <a:srgbClr val="B4690E"/>
                </a:solidFill>
                <a:effectLst/>
                <a:latin typeface="sfmono-regular"/>
              </a:rPr>
              <a:t>mi_tupla = (1, 2, 3, 4)</a:t>
            </a:r>
            <a:endParaRPr kumimoji="0" lang="es-MX" altLang="es-MX" sz="2200" b="0" i="0" u="none" strike="noStrike" cap="none" normalizeH="0" baseline="0">
              <a:ln>
                <a:noFill/>
              </a:ln>
              <a:solidFill>
                <a:schemeClr val="tx1"/>
              </a:solidFill>
              <a:effectLst/>
              <a:latin typeface="Arial" panose="020B0604020202020204" pitchFamily="34" charset="0"/>
            </a:endParaRPr>
          </a:p>
        </p:txBody>
      </p:sp>
      <p:sp>
        <p:nvSpPr>
          <p:cNvPr id="2" name="Título 1">
            <a:extLst>
              <a:ext uri="{FF2B5EF4-FFF2-40B4-BE49-F238E27FC236}">
                <a16:creationId xmlns:a16="http://schemas.microsoft.com/office/drawing/2014/main" id="{7A1CCD7E-EBB9-A0EB-5F8D-FA557C3E87E4}"/>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Ejercicios</a:t>
            </a:r>
          </a:p>
        </p:txBody>
      </p:sp>
      <p:sp>
        <p:nvSpPr>
          <p:cNvPr id="4" name="Marcador de pie de página 3">
            <a:extLst>
              <a:ext uri="{FF2B5EF4-FFF2-40B4-BE49-F238E27FC236}">
                <a16:creationId xmlns:a16="http://schemas.microsoft.com/office/drawing/2014/main" id="{ED698EC4-3EAD-4B56-AB32-93046A4A4D3A}"/>
              </a:ext>
            </a:extLst>
          </p:cNvPr>
          <p:cNvSpPr>
            <a:spLocks noGrp="1"/>
          </p:cNvSpPr>
          <p:nvPr>
            <p:ph type="ftr" sz="quarter" idx="11"/>
          </p:nvPr>
        </p:nvSpPr>
        <p:spPr>
          <a:xfrm>
            <a:off x="966952" y="6356350"/>
            <a:ext cx="5459798" cy="365125"/>
          </a:xfrm>
        </p:spPr>
        <p:txBody>
          <a:bodyPr vert="horz" lIns="91440" tIns="45720" rIns="91440" bIns="45720" rtlCol="0" anchor="ctr">
            <a:normAutofit/>
          </a:bodyPr>
          <a:lstStyle/>
          <a:p>
            <a:pPr algn="l">
              <a:spcAft>
                <a:spcPts val="600"/>
              </a:spcAft>
            </a:pPr>
            <a:r>
              <a:rPr lang="en-US" kern="1200">
                <a:solidFill>
                  <a:prstClr val="black">
                    <a:tint val="75000"/>
                  </a:prstClr>
                </a:solidFill>
                <a:latin typeface="+mn-lt"/>
                <a:ea typeface="+mn-ea"/>
                <a:cs typeface="+mn-cs"/>
              </a:rPr>
              <a:t>Arabots Robotics</a:t>
            </a:r>
          </a:p>
        </p:txBody>
      </p:sp>
      <p:sp>
        <p:nvSpPr>
          <p:cNvPr id="5" name="Marcador de número de diapositiva 4">
            <a:extLst>
              <a:ext uri="{FF2B5EF4-FFF2-40B4-BE49-F238E27FC236}">
                <a16:creationId xmlns:a16="http://schemas.microsoft.com/office/drawing/2014/main" id="{9F270EEA-D6E5-7680-7528-9365B6E1481C}"/>
              </a:ext>
            </a:extLst>
          </p:cNvPr>
          <p:cNvSpPr>
            <a:spLocks noGrp="1"/>
          </p:cNvSpPr>
          <p:nvPr>
            <p:ph type="sldNum" sz="quarter" idx="12"/>
          </p:nvPr>
        </p:nvSpPr>
        <p:spPr>
          <a:xfrm>
            <a:off x="10662024" y="6356350"/>
            <a:ext cx="691776" cy="365125"/>
          </a:xfrm>
        </p:spPr>
        <p:txBody>
          <a:bodyPr vert="horz" lIns="91440" tIns="45720" rIns="91440" bIns="45720" rtlCol="0" anchor="ctr">
            <a:normAutofit/>
          </a:bodyPr>
          <a:lstStyle/>
          <a:p>
            <a:pPr>
              <a:spcAft>
                <a:spcPts val="600"/>
              </a:spcAft>
            </a:pPr>
            <a:fld id="{4EA4A3B0-B5DF-4E2B-B48F-E4B7B7872040}" type="slidenum">
              <a:rPr lang="en-US">
                <a:solidFill>
                  <a:prstClr val="black">
                    <a:tint val="75000"/>
                  </a:prstClr>
                </a:solidFill>
              </a:rPr>
              <a:pPr>
                <a:spcAft>
                  <a:spcPts val="600"/>
                </a:spcAft>
              </a:pPr>
              <a:t>66</a:t>
            </a:fld>
            <a:endParaRPr lang="en-US">
              <a:solidFill>
                <a:prstClr val="black">
                  <a:tint val="75000"/>
                </a:prstClr>
              </a:solidFill>
            </a:endParaRPr>
          </a:p>
        </p:txBody>
      </p:sp>
    </p:spTree>
    <p:extLst>
      <p:ext uri="{BB962C8B-B14F-4D97-AF65-F5344CB8AC3E}">
        <p14:creationId xmlns:p14="http://schemas.microsoft.com/office/powerpoint/2010/main" val="3308542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67D98F9-ABD4-2C93-46F8-342E4E39DEF0}"/>
              </a:ext>
            </a:extLst>
          </p:cNvPr>
          <p:cNvSpPr>
            <a:spLocks noGrp="1"/>
          </p:cNvSpPr>
          <p:nvPr>
            <p:ph type="title"/>
          </p:nvPr>
        </p:nvSpPr>
        <p:spPr>
          <a:xfrm>
            <a:off x="1371599" y="294538"/>
            <a:ext cx="9895951" cy="1033669"/>
          </a:xfrm>
        </p:spPr>
        <p:txBody>
          <a:bodyPr>
            <a:normAutofit/>
          </a:bodyPr>
          <a:lstStyle/>
          <a:p>
            <a:r>
              <a:rPr lang="es-MX" sz="4000" i="1">
                <a:solidFill>
                  <a:srgbClr val="FFFFFF"/>
                </a:solidFill>
              </a:rPr>
              <a:t>Booleanos</a:t>
            </a:r>
          </a:p>
        </p:txBody>
      </p:sp>
      <p:sp>
        <p:nvSpPr>
          <p:cNvPr id="4" name="Marcador de pie de página 3">
            <a:extLst>
              <a:ext uri="{FF2B5EF4-FFF2-40B4-BE49-F238E27FC236}">
                <a16:creationId xmlns:a16="http://schemas.microsoft.com/office/drawing/2014/main" id="{511410CB-93FE-A0DE-78E8-9F03FD30E24B}"/>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42BBF83F-643D-B7EB-6562-FC82ABE27622}"/>
              </a:ext>
            </a:extLst>
          </p:cNvPr>
          <p:cNvSpPr>
            <a:spLocks noGrp="1"/>
          </p:cNvSpPr>
          <p:nvPr>
            <p:ph idx="1"/>
          </p:nvPr>
        </p:nvSpPr>
        <p:spPr>
          <a:xfrm>
            <a:off x="-3" y="1622744"/>
            <a:ext cx="12192003" cy="5235255"/>
          </a:xfrm>
        </p:spPr>
        <p:txBody>
          <a:bodyPr anchor="ctr">
            <a:normAutofit/>
          </a:bodyPr>
          <a:lstStyle/>
          <a:p>
            <a:pPr marL="0" indent="0">
              <a:buNone/>
            </a:pPr>
            <a:r>
              <a:rPr lang="es-MX" sz="2000" dirty="0"/>
              <a:t>Los booleanos son tipos de datos binarios (True/False), que surgen de operaciones lógicas, o pueden declararse explícitamente.</a:t>
            </a:r>
          </a:p>
          <a:p>
            <a:pPr marL="0" indent="0">
              <a:buNone/>
            </a:pPr>
            <a:r>
              <a:rPr lang="es-MX" sz="2000" dirty="0"/>
              <a:t>operadores lógicos</a:t>
            </a:r>
          </a:p>
          <a:p>
            <a:pPr marL="0" indent="0">
              <a:buNone/>
            </a:pPr>
            <a:r>
              <a:rPr lang="es-MX" sz="2000" dirty="0"/>
              <a:t>==  igual a </a:t>
            </a:r>
          </a:p>
          <a:p>
            <a:pPr marL="0" indent="0">
              <a:buNone/>
            </a:pPr>
            <a:r>
              <a:rPr lang="es-MX" sz="2000" dirty="0"/>
              <a:t>!= diferente a </a:t>
            </a:r>
          </a:p>
          <a:p>
            <a:pPr marL="0" indent="0">
              <a:buNone/>
            </a:pPr>
            <a:r>
              <a:rPr lang="es-MX" sz="2000" dirty="0"/>
              <a:t> &gt; mayor que </a:t>
            </a:r>
          </a:p>
          <a:p>
            <a:pPr marL="0" indent="0">
              <a:buNone/>
            </a:pPr>
            <a:r>
              <a:rPr lang="es-MX" sz="2000" dirty="0"/>
              <a:t>&lt; menor que </a:t>
            </a:r>
          </a:p>
          <a:p>
            <a:pPr marL="0" indent="0">
              <a:buNone/>
            </a:pPr>
            <a:r>
              <a:rPr lang="es-MX" sz="2000" dirty="0"/>
              <a:t> &gt;= mayor o igual que</a:t>
            </a:r>
          </a:p>
          <a:p>
            <a:pPr marL="0" indent="0">
              <a:buNone/>
            </a:pPr>
            <a:r>
              <a:rPr lang="es-MX" sz="2000" dirty="0"/>
              <a:t> &lt;= menor o igual que</a:t>
            </a:r>
          </a:p>
          <a:p>
            <a:pPr marL="0" indent="0">
              <a:buNone/>
            </a:pPr>
            <a:r>
              <a:rPr lang="es-MX" sz="2000" dirty="0"/>
              <a:t>and  -y (True si dos declaraciones son True)</a:t>
            </a:r>
          </a:p>
          <a:p>
            <a:pPr marL="0" indent="0">
              <a:buNone/>
            </a:pPr>
            <a:r>
              <a:rPr lang="es-MX" sz="2000" dirty="0" err="1"/>
              <a:t>Or</a:t>
            </a:r>
            <a:r>
              <a:rPr lang="es-MX" sz="2000" dirty="0"/>
              <a:t> - o (True si al menos una declaración es True) </a:t>
            </a:r>
          </a:p>
          <a:p>
            <a:pPr marL="0" indent="0">
              <a:buNone/>
            </a:pPr>
            <a:r>
              <a:rPr lang="es-MX" sz="2000" dirty="0" err="1"/>
              <a:t>Not</a:t>
            </a:r>
            <a:r>
              <a:rPr lang="es-MX" sz="2000" dirty="0"/>
              <a:t> - no (invierte el valor del booleano)</a:t>
            </a:r>
          </a:p>
          <a:p>
            <a:pPr marL="0" indent="0">
              <a:buNone/>
            </a:pPr>
            <a:endParaRPr lang="es-MX" sz="2000" dirty="0"/>
          </a:p>
        </p:txBody>
      </p:sp>
      <p:sp>
        <p:nvSpPr>
          <p:cNvPr id="5" name="Marcador de número de diapositiva 4">
            <a:extLst>
              <a:ext uri="{FF2B5EF4-FFF2-40B4-BE49-F238E27FC236}">
                <a16:creationId xmlns:a16="http://schemas.microsoft.com/office/drawing/2014/main" id="{06E98077-B8C5-DB24-2FE5-ACE2D42DF361}"/>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67</a:t>
            </a:fld>
            <a:endParaRPr lang="es-MX" sz="1100">
              <a:solidFill>
                <a:schemeClr val="tx1">
                  <a:lumMod val="50000"/>
                  <a:lumOff val="50000"/>
                </a:schemeClr>
              </a:solidFill>
            </a:endParaRPr>
          </a:p>
        </p:txBody>
      </p:sp>
    </p:spTree>
    <p:extLst>
      <p:ext uri="{BB962C8B-B14F-4D97-AF65-F5344CB8AC3E}">
        <p14:creationId xmlns:p14="http://schemas.microsoft.com/office/powerpoint/2010/main" val="525055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C8EF7E0-BE2B-C541-89C7-7F007001D69C}"/>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Ejercicios</a:t>
            </a:r>
          </a:p>
        </p:txBody>
      </p:sp>
      <p:sp>
        <p:nvSpPr>
          <p:cNvPr id="4" name="Marcador de pie de página 3">
            <a:extLst>
              <a:ext uri="{FF2B5EF4-FFF2-40B4-BE49-F238E27FC236}">
                <a16:creationId xmlns:a16="http://schemas.microsoft.com/office/drawing/2014/main" id="{A531C557-9521-3AFA-BCCB-4D34E08F0E7E}"/>
              </a:ext>
            </a:extLst>
          </p:cNvPr>
          <p:cNvSpPr>
            <a:spLocks noGrp="1"/>
          </p:cNvSpPr>
          <p:nvPr>
            <p:ph type="ftr" sz="quarter" idx="11"/>
          </p:nvPr>
        </p:nvSpPr>
        <p:spPr>
          <a:xfrm rot="5400000">
            <a:off x="-1827725"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Arabots Robotics</a:t>
            </a:r>
          </a:p>
        </p:txBody>
      </p:sp>
      <p:sp>
        <p:nvSpPr>
          <p:cNvPr id="10" name="CuadroTexto 9">
            <a:extLst>
              <a:ext uri="{FF2B5EF4-FFF2-40B4-BE49-F238E27FC236}">
                <a16:creationId xmlns:a16="http://schemas.microsoft.com/office/drawing/2014/main" id="{A90234C9-D2E9-644F-B989-9F30721609A0}"/>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0" lang="en-US" altLang="es-MX" sz="2000" b="0" i="0" u="none" strike="noStrike" cap="none" normalizeH="0" baseline="0" dirty="0" err="1">
                <a:ln>
                  <a:noFill/>
                </a:ln>
                <a:effectLst/>
              </a:rPr>
              <a:t>Realiza</a:t>
            </a:r>
            <a:r>
              <a:rPr kumimoji="0" lang="en-US" altLang="es-MX" sz="2000" b="0" i="0" u="none" strike="noStrike" cap="none" normalizeH="0" baseline="0" dirty="0">
                <a:ln>
                  <a:noFill/>
                </a:ln>
                <a:effectLst/>
              </a:rPr>
              <a:t> una </a:t>
            </a:r>
            <a:r>
              <a:rPr kumimoji="0" lang="en-US" altLang="es-MX" sz="2000" b="0" i="0" u="none" strike="noStrike" cap="none" normalizeH="0" baseline="0" dirty="0" err="1">
                <a:ln>
                  <a:noFill/>
                </a:ln>
                <a:effectLst/>
              </a:rPr>
              <a:t>comparación</a:t>
            </a:r>
            <a:r>
              <a:rPr kumimoji="0" lang="en-US" altLang="es-MX" sz="2000" b="0" i="0" u="none" strike="noStrike" cap="none" normalizeH="0" baseline="0" dirty="0">
                <a:ln>
                  <a:noFill/>
                </a:ln>
                <a:effectLst/>
              </a:rPr>
              <a:t> que </a:t>
            </a:r>
            <a:r>
              <a:rPr kumimoji="0" lang="en-US" altLang="es-MX" sz="2000" b="0" i="0" u="none" strike="noStrike" cap="none" normalizeH="0" baseline="0" dirty="0" err="1">
                <a:ln>
                  <a:noFill/>
                </a:ln>
                <a:effectLst/>
              </a:rPr>
              <a:t>arroje</a:t>
            </a:r>
            <a:r>
              <a:rPr kumimoji="0" lang="en-US" altLang="es-MX" sz="2000" b="0" i="0" u="none" strike="noStrike" cap="none" normalizeH="0" baseline="0" dirty="0">
                <a:ln>
                  <a:noFill/>
                </a:ln>
                <a:effectLst/>
              </a:rPr>
              <a:t> como </a:t>
            </a:r>
            <a:r>
              <a:rPr kumimoji="0" lang="en-US" altLang="es-MX" sz="2000" b="0" i="0" u="none" strike="noStrike" cap="none" normalizeH="0" baseline="0" dirty="0" err="1">
                <a:ln>
                  <a:noFill/>
                </a:ln>
                <a:effectLst/>
              </a:rPr>
              <a:t>resultado</a:t>
            </a:r>
            <a:r>
              <a:rPr kumimoji="0" lang="en-US" altLang="es-MX" sz="2000" b="0" i="0" u="none" strike="noStrike" cap="none" normalizeH="0" baseline="0" dirty="0">
                <a:ln>
                  <a:noFill/>
                </a:ln>
                <a:effectLst/>
              </a:rPr>
              <a:t> un </a:t>
            </a:r>
            <a:r>
              <a:rPr kumimoji="0" lang="en-US" altLang="es-MX" sz="2000" b="1" i="0" u="none" strike="noStrike" cap="none" normalizeH="0" baseline="0" dirty="0" err="1">
                <a:ln>
                  <a:noFill/>
                </a:ln>
                <a:effectLst/>
              </a:rPr>
              <a:t>booleano</a:t>
            </a:r>
            <a:r>
              <a:rPr kumimoji="0" lang="en-US" altLang="es-MX" sz="2000" b="1" i="0" u="none" strike="noStrike" cap="none" normalizeH="0" baseline="0" dirty="0">
                <a:ln>
                  <a:noFill/>
                </a:ln>
                <a:effectLst/>
              </a:rPr>
              <a:t> </a:t>
            </a:r>
            <a:r>
              <a:rPr kumimoji="0" lang="en-US" altLang="es-MX" sz="2000" b="0" i="0" u="none" strike="noStrike" cap="none" normalizeH="0" baseline="0" dirty="0">
                <a:ln>
                  <a:noFill/>
                </a:ln>
                <a:effectLst/>
              </a:rPr>
              <a:t>y </a:t>
            </a:r>
            <a:r>
              <a:rPr kumimoji="0" lang="en-US" altLang="es-MX" sz="2000" b="0" i="0" u="none" strike="noStrike" cap="none" normalizeH="0" baseline="0" dirty="0" err="1">
                <a:ln>
                  <a:noFill/>
                </a:ln>
                <a:effectLst/>
              </a:rPr>
              <a:t>almacena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el</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resultado</a:t>
            </a:r>
            <a:r>
              <a:rPr kumimoji="0" lang="en-US" altLang="es-MX" sz="2000" b="0" i="0" u="none" strike="noStrike" cap="none" normalizeH="0" baseline="0" dirty="0">
                <a:ln>
                  <a:noFill/>
                </a:ln>
                <a:effectLst/>
              </a:rPr>
              <a:t> (True/False) en una variable </a:t>
            </a:r>
            <a:r>
              <a:rPr kumimoji="0" lang="en-US" altLang="es-MX" sz="2000" b="0" i="0" u="none" strike="noStrike" cap="none" normalizeH="0" baseline="0" dirty="0" err="1">
                <a:ln>
                  <a:noFill/>
                </a:ln>
                <a:effectLst/>
              </a:rPr>
              <a:t>llamada</a:t>
            </a:r>
            <a:r>
              <a:rPr kumimoji="0" lang="en-US" altLang="es-MX" sz="2000" b="0" i="0" u="none" strike="noStrike" cap="none" normalizeH="0" baseline="0" dirty="0">
                <a:ln>
                  <a:noFill/>
                </a:ln>
                <a:effectLst/>
              </a:rPr>
              <a:t> </a:t>
            </a:r>
            <a:r>
              <a:rPr kumimoji="0" lang="en-US" altLang="es-MX" sz="2000" b="1" i="0" u="none" strike="noStrike" cap="none" normalizeH="0" baseline="0" dirty="0" err="1">
                <a:ln>
                  <a:noFill/>
                </a:ln>
                <a:effectLst/>
              </a:rPr>
              <a:t>prueba</a:t>
            </a:r>
            <a:r>
              <a:rPr kumimoji="0" lang="en-US" altLang="es-MX" sz="2000" b="0" i="0" u="none" strike="noStrike" cap="none" normalizeH="0" baseline="0" dirty="0">
                <a:ln>
                  <a:noFill/>
                </a:ln>
                <a:effectLst/>
              </a:rPr>
              <a:t> </a:t>
            </a:r>
          </a:p>
          <a:p>
            <a:pPr indent="-228600">
              <a:lnSpc>
                <a:spcPct val="90000"/>
              </a:lnSpc>
              <a:spcAft>
                <a:spcPts val="600"/>
              </a:spcAft>
              <a:buFont typeface="Arial" panose="020B0604020202020204" pitchFamily="34" charset="0"/>
              <a:buChar char="•"/>
            </a:pPr>
            <a:endParaRPr kumimoji="0" lang="en-US" altLang="es-MX" sz="2000" b="0" i="0" u="none" strike="noStrike" cap="none" normalizeH="0" baseline="0" dirty="0">
              <a:ln>
                <a:noFill/>
              </a:ln>
              <a:effectLst/>
            </a:endParaRPr>
          </a:p>
          <a:p>
            <a:pPr indent="-228600">
              <a:lnSpc>
                <a:spcPct val="90000"/>
              </a:lnSpc>
              <a:spcAft>
                <a:spcPts val="600"/>
              </a:spcAft>
              <a:buFont typeface="Arial" panose="020B0604020202020204" pitchFamily="34" charset="0"/>
              <a:buChar char="•"/>
            </a:pPr>
            <a:r>
              <a:rPr kumimoji="0" lang="en-US" altLang="es-MX" sz="2000" b="0" i="0" u="none" strike="noStrike" cap="none" normalizeH="0" baseline="0" dirty="0" err="1">
                <a:ln>
                  <a:noFill/>
                </a:ln>
                <a:effectLst/>
              </a:rPr>
              <a:t>Verifica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si</a:t>
            </a:r>
            <a:r>
              <a:rPr kumimoji="0" lang="en-US" altLang="es-MX" sz="2000" b="0" i="0" u="none" strike="noStrike" cap="none" normalizeH="0" baseline="0" dirty="0">
                <a:ln>
                  <a:noFill/>
                </a:ln>
                <a:effectLst/>
              </a:rPr>
              <a:t> 17834/34 es mayor que 87*56 y </a:t>
            </a:r>
            <a:r>
              <a:rPr kumimoji="0" lang="en-US" altLang="es-MX" sz="2000" b="0" i="0" u="none" strike="noStrike" cap="none" normalizeH="0" baseline="0" dirty="0" err="1">
                <a:ln>
                  <a:noFill/>
                </a:ln>
                <a:effectLst/>
              </a:rPr>
              <a:t>muestra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el</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resultado</a:t>
            </a:r>
            <a:r>
              <a:rPr kumimoji="0" lang="en-US" altLang="es-MX" sz="2000" b="0" i="0" u="none" strike="noStrike" cap="none" normalizeH="0" baseline="0" dirty="0">
                <a:ln>
                  <a:noFill/>
                </a:ln>
                <a:effectLst/>
              </a:rPr>
              <a:t> (</a:t>
            </a:r>
            <a:r>
              <a:rPr kumimoji="0" lang="en-US" altLang="es-MX" sz="2000" b="1" i="0" u="none" strike="noStrike" cap="none" normalizeH="0" baseline="0" dirty="0" err="1">
                <a:ln>
                  <a:noFill/>
                </a:ln>
                <a:effectLst/>
              </a:rPr>
              <a:t>booleano</a:t>
            </a:r>
            <a:r>
              <a:rPr kumimoji="0" lang="en-US" altLang="es-MX" sz="2000" b="0" i="0" u="none" strike="noStrike" cap="none" normalizeH="0" baseline="0" dirty="0">
                <a:ln>
                  <a:noFill/>
                </a:ln>
                <a:effectLst/>
              </a:rPr>
              <a:t>) en </a:t>
            </a:r>
            <a:r>
              <a:rPr kumimoji="0" lang="en-US" altLang="es-MX" sz="2000" b="0" i="0" u="none" strike="noStrike" cap="none" normalizeH="0" baseline="0" dirty="0" err="1">
                <a:ln>
                  <a:noFill/>
                </a:ln>
                <a:effectLst/>
              </a:rPr>
              <a:t>pantalla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utilizando</a:t>
            </a:r>
            <a:r>
              <a:rPr kumimoji="0" lang="en-US" altLang="es-MX" sz="2000" b="0" i="0" u="none" strike="noStrike" cap="none" normalizeH="0" baseline="0" dirty="0">
                <a:ln>
                  <a:noFill/>
                </a:ln>
                <a:effectLst/>
              </a:rPr>
              <a:t> </a:t>
            </a:r>
            <a:r>
              <a:rPr kumimoji="0" lang="en-US" altLang="es-MX" sz="2000" b="1" i="0" u="none" strike="noStrike" cap="none" normalizeH="0" baseline="0" dirty="0">
                <a:ln>
                  <a:noFill/>
                </a:ln>
                <a:effectLst/>
              </a:rPr>
              <a:t>print()</a:t>
            </a:r>
            <a:r>
              <a:rPr kumimoji="0" lang="en-US" altLang="es-MX" sz="2000" b="0" i="0" u="none" strike="noStrike" cap="none" normalizeH="0" baseline="0" dirty="0">
                <a:ln>
                  <a:noFill/>
                </a:ln>
                <a:effectLst/>
              </a:rPr>
              <a:t> </a:t>
            </a:r>
          </a:p>
          <a:p>
            <a:pPr indent="-228600">
              <a:lnSpc>
                <a:spcPct val="90000"/>
              </a:lnSpc>
              <a:spcAft>
                <a:spcPts val="600"/>
              </a:spcAft>
              <a:buFont typeface="Arial" panose="020B0604020202020204" pitchFamily="34" charset="0"/>
              <a:buChar char="•"/>
            </a:pPr>
            <a:endParaRPr kumimoji="0" lang="en-US" altLang="es-MX" sz="2000" b="0" i="0" u="none" strike="noStrike" cap="none" normalizeH="0" baseline="0" dirty="0">
              <a:ln>
                <a:noFill/>
              </a:ln>
              <a:effectLst/>
            </a:endParaRPr>
          </a:p>
          <a:p>
            <a:pPr indent="-228600">
              <a:lnSpc>
                <a:spcPct val="90000"/>
              </a:lnSpc>
              <a:spcAft>
                <a:spcPts val="600"/>
              </a:spcAft>
              <a:buFont typeface="Arial" panose="020B0604020202020204" pitchFamily="34" charset="0"/>
              <a:buChar char="•"/>
            </a:pPr>
            <a:r>
              <a:rPr kumimoji="0" lang="en-US" altLang="es-MX" sz="2000" b="0" i="0" u="none" strike="noStrike" cap="none" normalizeH="0" baseline="0" dirty="0" err="1">
                <a:ln>
                  <a:noFill/>
                </a:ln>
                <a:effectLst/>
              </a:rPr>
              <a:t>Verifica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si</a:t>
            </a:r>
            <a:r>
              <a:rPr kumimoji="0" lang="en-US" altLang="es-MX" sz="2000" b="0" i="0" u="none" strike="noStrike" cap="none" normalizeH="0" baseline="0" dirty="0">
                <a:ln>
                  <a:noFill/>
                </a:ln>
                <a:effectLst/>
              </a:rPr>
              <a:t> la </a:t>
            </a:r>
            <a:r>
              <a:rPr kumimoji="0" lang="en-US" altLang="es-MX" sz="2000" b="0" i="0" u="none" strike="noStrike" cap="none" normalizeH="0" baseline="0" dirty="0" err="1">
                <a:ln>
                  <a:noFill/>
                </a:ln>
                <a:effectLst/>
              </a:rPr>
              <a:t>raíz</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cuadrada</a:t>
            </a:r>
            <a:r>
              <a:rPr kumimoji="0" lang="en-US" altLang="es-MX" sz="2000" b="0" i="0" u="none" strike="noStrike" cap="none" normalizeH="0" baseline="0" dirty="0">
                <a:ln>
                  <a:noFill/>
                </a:ln>
                <a:effectLst/>
              </a:rPr>
              <a:t> de 25 es </a:t>
            </a:r>
            <a:r>
              <a:rPr kumimoji="0" lang="en-US" altLang="es-MX" sz="2000" b="0" i="0" u="none" strike="noStrike" cap="none" normalizeH="0" baseline="0" dirty="0" err="1">
                <a:ln>
                  <a:noFill/>
                </a:ln>
                <a:effectLst/>
              </a:rPr>
              <a:t>igual</a:t>
            </a:r>
            <a:r>
              <a:rPr kumimoji="0" lang="en-US" altLang="es-MX" sz="2000" b="0" i="0" u="none" strike="noStrike" cap="none" normalizeH="0" baseline="0" dirty="0">
                <a:ln>
                  <a:noFill/>
                </a:ln>
                <a:effectLst/>
              </a:rPr>
              <a:t> a 5 y </a:t>
            </a:r>
            <a:r>
              <a:rPr kumimoji="0" lang="en-US" altLang="es-MX" sz="2000" b="0" i="0" u="none" strike="noStrike" cap="none" normalizeH="0" baseline="0" dirty="0" err="1">
                <a:ln>
                  <a:noFill/>
                </a:ln>
                <a:effectLst/>
              </a:rPr>
              <a:t>muestra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el</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resultado</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booleano</a:t>
            </a:r>
            <a:r>
              <a:rPr kumimoji="0" lang="en-US" altLang="es-MX" sz="2000" b="0" i="0" u="none" strike="noStrike" cap="none" normalizeH="0" baseline="0" dirty="0">
                <a:ln>
                  <a:noFill/>
                </a:ln>
                <a:effectLst/>
              </a:rPr>
              <a:t>) en </a:t>
            </a:r>
            <a:r>
              <a:rPr kumimoji="0" lang="en-US" altLang="es-MX" sz="2000" b="0" i="0" u="none" strike="noStrike" cap="none" normalizeH="0" baseline="0" dirty="0" err="1">
                <a:ln>
                  <a:noFill/>
                </a:ln>
                <a:effectLst/>
              </a:rPr>
              <a:t>pantalla</a:t>
            </a:r>
            <a:r>
              <a:rPr kumimoji="0" lang="en-US" altLang="es-MX" sz="2000" b="0" i="0" u="none" strike="noStrike" cap="none" normalizeH="0" baseline="0" dirty="0">
                <a:ln>
                  <a:noFill/>
                </a:ln>
                <a:effectLst/>
              </a:rPr>
              <a:t> </a:t>
            </a:r>
            <a:r>
              <a:rPr kumimoji="0" lang="en-US" altLang="es-MX" sz="2000" b="0" i="0" u="none" strike="noStrike" cap="none" normalizeH="0" baseline="0" dirty="0" err="1">
                <a:ln>
                  <a:noFill/>
                </a:ln>
                <a:effectLst/>
              </a:rPr>
              <a:t>utilizando</a:t>
            </a:r>
            <a:r>
              <a:rPr kumimoji="0" lang="en-US" altLang="es-MX" sz="2000" b="0" i="0" u="none" strike="noStrike" cap="none" normalizeH="0" baseline="0" dirty="0">
                <a:ln>
                  <a:noFill/>
                </a:ln>
                <a:effectLst/>
              </a:rPr>
              <a:t> print() </a:t>
            </a:r>
          </a:p>
          <a:p>
            <a:pPr indent="-228600">
              <a:lnSpc>
                <a:spcPct val="90000"/>
              </a:lnSpc>
              <a:spcAft>
                <a:spcPts val="600"/>
              </a:spcAft>
              <a:buFont typeface="Arial" panose="020B0604020202020204" pitchFamily="34" charset="0"/>
              <a:buChar char="•"/>
            </a:pPr>
            <a:endParaRPr kumimoji="0" lang="en-US" altLang="es-MX" sz="2000" b="0" i="0" u="none" strike="noStrike" cap="none" normalizeH="0" baseline="0" dirty="0">
              <a:ln>
                <a:noFill/>
              </a:ln>
              <a:effectLst/>
            </a:endParaRPr>
          </a:p>
          <a:p>
            <a:pPr indent="-228600">
              <a:lnSpc>
                <a:spcPct val="90000"/>
              </a:lnSpc>
              <a:spcAft>
                <a:spcPts val="600"/>
              </a:spcAft>
              <a:buFont typeface="Arial" panose="020B0604020202020204" pitchFamily="34" charset="0"/>
              <a:buChar char="•"/>
            </a:pPr>
            <a:endParaRPr kumimoji="0" lang="en-US" altLang="es-MX" sz="2000" b="0" i="0" u="none" strike="noStrike" cap="none" normalizeH="0" baseline="0" dirty="0">
              <a:ln>
                <a:noFill/>
              </a:ln>
              <a:effectLst/>
            </a:endParaRPr>
          </a:p>
          <a:p>
            <a:pPr indent="-228600">
              <a:lnSpc>
                <a:spcPct val="90000"/>
              </a:lnSpc>
              <a:spcAft>
                <a:spcPts val="600"/>
              </a:spcAft>
              <a:buFont typeface="Arial" panose="020B0604020202020204" pitchFamily="34" charset="0"/>
              <a:buChar char="•"/>
            </a:pPr>
            <a:endParaRPr lang="en-US" sz="2000" dirty="0"/>
          </a:p>
        </p:txBody>
      </p:sp>
      <p:sp>
        <p:nvSpPr>
          <p:cNvPr id="5" name="Marcador de número de diapositiva 4">
            <a:extLst>
              <a:ext uri="{FF2B5EF4-FFF2-40B4-BE49-F238E27FC236}">
                <a16:creationId xmlns:a16="http://schemas.microsoft.com/office/drawing/2014/main" id="{22D55742-709E-06CF-6306-027B1C295563}"/>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4EA4A3B0-B5DF-4E2B-B48F-E4B7B7872040}" type="slidenum">
              <a:rPr lang="en-US" sz="1100">
                <a:solidFill>
                  <a:schemeClr val="tx1">
                    <a:lumMod val="50000"/>
                    <a:lumOff val="50000"/>
                  </a:schemeClr>
                </a:solidFill>
              </a:rPr>
              <a:pPr>
                <a:spcAft>
                  <a:spcPts val="600"/>
                </a:spcAft>
              </a:pPr>
              <a:t>68</a:t>
            </a:fld>
            <a:endParaRPr lang="en-US" sz="1100">
              <a:solidFill>
                <a:schemeClr val="tx1">
                  <a:lumMod val="50000"/>
                  <a:lumOff val="50000"/>
                </a:schemeClr>
              </a:solidFill>
            </a:endParaRPr>
          </a:p>
        </p:txBody>
      </p:sp>
    </p:spTree>
    <p:extLst>
      <p:ext uri="{BB962C8B-B14F-4D97-AF65-F5344CB8AC3E}">
        <p14:creationId xmlns:p14="http://schemas.microsoft.com/office/powerpoint/2010/main" val="2086341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49E649CF-8414-AB14-E774-44AA2213B33E}"/>
              </a:ext>
            </a:extLst>
          </p:cNvPr>
          <p:cNvSpPr txBox="1"/>
          <p:nvPr/>
        </p:nvSpPr>
        <p:spPr>
          <a:xfrm>
            <a:off x="642938" y="363538"/>
            <a:ext cx="4949825" cy="2444750"/>
          </a:xfrm>
          <a:prstGeom prst="rect">
            <a:avLst/>
          </a:prstGeom>
          <a:noFill/>
        </p:spPr>
        <p:txBody>
          <a:bodyPr wrap="square" anchor="t">
            <a:normAutofit/>
          </a:bodyPr>
          <a:lstStyle/>
          <a:p>
            <a:pPr>
              <a:spcAft>
                <a:spcPts val="600"/>
              </a:spcAft>
            </a:pPr>
            <a:r>
              <a:rPr lang="es-MX" sz="2800" dirty="0"/>
              <a:t>¿Qué método debo usar para hallar el quinto carácter dentro del </a:t>
            </a:r>
            <a:r>
              <a:rPr lang="es-MX" sz="2800" dirty="0" err="1"/>
              <a:t>string</a:t>
            </a:r>
            <a:r>
              <a:rPr lang="es-MX" sz="2800" dirty="0"/>
              <a:t> “éxito”, almacenada en la variable palabra?</a:t>
            </a:r>
          </a:p>
        </p:txBody>
      </p:sp>
      <p:sp>
        <p:nvSpPr>
          <p:cNvPr id="15" name="CuadroTexto 14">
            <a:extLst>
              <a:ext uri="{FF2B5EF4-FFF2-40B4-BE49-F238E27FC236}">
                <a16:creationId xmlns:a16="http://schemas.microsoft.com/office/drawing/2014/main" id="{49D818CF-01B4-7031-7E84-BCAFA027EF99}"/>
              </a:ext>
            </a:extLst>
          </p:cNvPr>
          <p:cNvSpPr txBox="1"/>
          <p:nvPr/>
        </p:nvSpPr>
        <p:spPr>
          <a:xfrm>
            <a:off x="5668963" y="363538"/>
            <a:ext cx="5880100" cy="2444750"/>
          </a:xfrm>
          <a:prstGeom prst="rect">
            <a:avLst/>
          </a:prstGeom>
          <a:noFill/>
        </p:spPr>
        <p:txBody>
          <a:bodyPr wrap="square" anchor="t">
            <a:normAutofit/>
          </a:bodyPr>
          <a:lstStyle/>
          <a:p>
            <a:pPr>
              <a:spcAft>
                <a:spcPts val="600"/>
              </a:spcAft>
            </a:pPr>
            <a:r>
              <a:rPr lang="es-MX" sz="2600"/>
              <a:t>¿Qué parámetro de indexado debo manipular al extraer un </a:t>
            </a:r>
            <a:r>
              <a:rPr lang="es-MX" sz="2600" err="1"/>
              <a:t>substring</a:t>
            </a:r>
            <a:r>
              <a:rPr lang="es-MX" sz="2600"/>
              <a:t> si deseo recorrer un </a:t>
            </a:r>
            <a:r>
              <a:rPr lang="es-MX" sz="2600" err="1"/>
              <a:t>string</a:t>
            </a:r>
            <a:r>
              <a:rPr lang="es-MX" sz="2600"/>
              <a:t> en sentido inverso?</a:t>
            </a:r>
          </a:p>
          <a:p>
            <a:pPr>
              <a:spcAft>
                <a:spcPts val="600"/>
              </a:spcAft>
            </a:pPr>
            <a:endParaRPr lang="es-MX" sz="2600"/>
          </a:p>
          <a:p>
            <a:pPr>
              <a:spcAft>
                <a:spcPts val="600"/>
              </a:spcAft>
            </a:pPr>
            <a:r>
              <a:rPr lang="es-MX" sz="2600" err="1"/>
              <a:t>string</a:t>
            </a:r>
            <a:r>
              <a:rPr lang="es-MX" sz="2600"/>
              <a:t>[</a:t>
            </a:r>
            <a:r>
              <a:rPr lang="es-MX" sz="2600" err="1"/>
              <a:t>start:end:step</a:t>
            </a:r>
            <a:r>
              <a:rPr lang="es-MX" sz="2600"/>
              <a:t>]</a:t>
            </a:r>
          </a:p>
        </p:txBody>
      </p:sp>
      <p:sp>
        <p:nvSpPr>
          <p:cNvPr id="21" name="CuadroTexto 20">
            <a:extLst>
              <a:ext uri="{FF2B5EF4-FFF2-40B4-BE49-F238E27FC236}">
                <a16:creationId xmlns:a16="http://schemas.microsoft.com/office/drawing/2014/main" id="{AC4A7F02-8BEA-7FF4-3DD9-42C5F670D262}"/>
              </a:ext>
            </a:extLst>
          </p:cNvPr>
          <p:cNvSpPr txBox="1"/>
          <p:nvPr/>
        </p:nvSpPr>
        <p:spPr>
          <a:xfrm>
            <a:off x="642938" y="2862263"/>
            <a:ext cx="10904538" cy="549275"/>
          </a:xfrm>
          <a:prstGeom prst="rect">
            <a:avLst/>
          </a:prstGeom>
          <a:noFill/>
        </p:spPr>
        <p:txBody>
          <a:bodyPr wrap="square" anchor="t">
            <a:normAutofit/>
          </a:bodyPr>
          <a:lstStyle/>
          <a:p>
            <a:pPr>
              <a:spcAft>
                <a:spcPts val="600"/>
              </a:spcAft>
            </a:pPr>
            <a:r>
              <a:rPr lang="es-MX" sz="2800" dirty="0"/>
              <a:t>¿Qué significa que un método actúe “en el lugar” (</a:t>
            </a:r>
            <a:r>
              <a:rPr lang="es-MX" sz="2800" dirty="0" err="1"/>
              <a:t>in-place</a:t>
            </a:r>
            <a:r>
              <a:rPr lang="es-MX" sz="2800" dirty="0"/>
              <a:t>)?</a:t>
            </a:r>
          </a:p>
        </p:txBody>
      </p:sp>
      <p:sp>
        <p:nvSpPr>
          <p:cNvPr id="26" name="CuadroTexto 25">
            <a:extLst>
              <a:ext uri="{FF2B5EF4-FFF2-40B4-BE49-F238E27FC236}">
                <a16:creationId xmlns:a16="http://schemas.microsoft.com/office/drawing/2014/main" id="{24854366-DF78-35DF-8D6C-BBA709196902}"/>
              </a:ext>
            </a:extLst>
          </p:cNvPr>
          <p:cNvSpPr txBox="1"/>
          <p:nvPr/>
        </p:nvSpPr>
        <p:spPr>
          <a:xfrm>
            <a:off x="642938" y="3463925"/>
            <a:ext cx="10904538" cy="1292225"/>
          </a:xfrm>
          <a:prstGeom prst="rect">
            <a:avLst/>
          </a:prstGeom>
          <a:noFill/>
        </p:spPr>
        <p:txBody>
          <a:bodyPr wrap="square" anchor="t">
            <a:normAutofit/>
          </a:bodyPr>
          <a:lstStyle/>
          <a:p>
            <a:pPr>
              <a:lnSpc>
                <a:spcPct val="90000"/>
              </a:lnSpc>
              <a:spcAft>
                <a:spcPts val="600"/>
              </a:spcAft>
            </a:pPr>
            <a:r>
              <a:rPr lang="es-MX" sz="1600" dirty="0"/>
              <a:t>Los booleanos pueden asumir los siguientes valores:</a:t>
            </a:r>
          </a:p>
          <a:p>
            <a:pPr>
              <a:lnSpc>
                <a:spcPct val="90000"/>
              </a:lnSpc>
              <a:spcAft>
                <a:spcPts val="600"/>
              </a:spcAft>
            </a:pPr>
            <a:r>
              <a:rPr lang="es-MX" sz="1600" dirty="0"/>
              <a:t>- True (Verdadero)</a:t>
            </a:r>
          </a:p>
          <a:p>
            <a:pPr>
              <a:lnSpc>
                <a:spcPct val="90000"/>
              </a:lnSpc>
              <a:spcAft>
                <a:spcPts val="600"/>
              </a:spcAft>
            </a:pPr>
            <a:r>
              <a:rPr lang="es-MX" sz="1600" dirty="0"/>
              <a:t>- False (Falso)</a:t>
            </a:r>
          </a:p>
          <a:p>
            <a:pPr>
              <a:lnSpc>
                <a:spcPct val="90000"/>
              </a:lnSpc>
              <a:spcAft>
                <a:spcPts val="600"/>
              </a:spcAft>
            </a:pPr>
            <a:r>
              <a:rPr lang="es-MX" sz="1600" dirty="0"/>
              <a:t>- </a:t>
            </a:r>
            <a:r>
              <a:rPr lang="es-MX" sz="1600" dirty="0" err="1"/>
              <a:t>None</a:t>
            </a:r>
            <a:r>
              <a:rPr lang="es-MX" sz="1600" dirty="0"/>
              <a:t> (si no se puede establecer una comparación</a:t>
            </a:r>
            <a:r>
              <a:rPr lang="es-MX" sz="1050" dirty="0"/>
              <a:t>)</a:t>
            </a:r>
          </a:p>
        </p:txBody>
      </p:sp>
      <p:sp>
        <p:nvSpPr>
          <p:cNvPr id="2" name="Título 1">
            <a:extLst>
              <a:ext uri="{FF2B5EF4-FFF2-40B4-BE49-F238E27FC236}">
                <a16:creationId xmlns:a16="http://schemas.microsoft.com/office/drawing/2014/main" id="{018988E4-BFC0-C436-F7C9-24DD64362F95}"/>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Questionario</a:t>
            </a:r>
          </a:p>
        </p:txBody>
      </p:sp>
      <p:sp>
        <p:nvSpPr>
          <p:cNvPr id="4" name="Marcador de pie de página 3">
            <a:extLst>
              <a:ext uri="{FF2B5EF4-FFF2-40B4-BE49-F238E27FC236}">
                <a16:creationId xmlns:a16="http://schemas.microsoft.com/office/drawing/2014/main" id="{AB0BB273-DC3E-AC5E-BF49-9318BC892F2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Arabots Robotics</a:t>
            </a:r>
          </a:p>
        </p:txBody>
      </p:sp>
      <p:sp>
        <p:nvSpPr>
          <p:cNvPr id="5" name="Marcador de número de diapositiva 4">
            <a:extLst>
              <a:ext uri="{FF2B5EF4-FFF2-40B4-BE49-F238E27FC236}">
                <a16:creationId xmlns:a16="http://schemas.microsoft.com/office/drawing/2014/main" id="{7EE3CD9D-70B3-DEA7-66A2-F7DFA6837C2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EA4A3B0-B5DF-4E2B-B48F-E4B7B7872040}" type="slidenum">
              <a:rPr lang="en-US" smtClean="0"/>
              <a:pPr>
                <a:spcAft>
                  <a:spcPts val="600"/>
                </a:spcAft>
              </a:pPr>
              <a:t>69</a:t>
            </a:fld>
            <a:endParaRPr lang="en-US"/>
          </a:p>
        </p:txBody>
      </p:sp>
    </p:spTree>
    <p:extLst>
      <p:ext uri="{BB962C8B-B14F-4D97-AF65-F5344CB8AC3E}">
        <p14:creationId xmlns:p14="http://schemas.microsoft.com/office/powerpoint/2010/main" val="162581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4">
            <a:extLst>
              <a:ext uri="{FF2B5EF4-FFF2-40B4-BE49-F238E27FC236}">
                <a16:creationId xmlns:a16="http://schemas.microsoft.com/office/drawing/2014/main" id="{6EE87B0C-FCE1-0F46-6248-D496B70DC61C}"/>
              </a:ext>
            </a:extLst>
          </p:cNvPr>
          <p:cNvSpPr>
            <a:spLocks noChangeArrowheads="1"/>
          </p:cNvSpPr>
          <p:nvPr/>
        </p:nvSpPr>
        <p:spPr bwMode="auto">
          <a:xfrm>
            <a:off x="4776788" y="647699"/>
            <a:ext cx="6780213" cy="1511300"/>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600" b="0" i="0" u="none" strike="noStrike" cap="none" normalizeH="0" baseline="0" dirty="0">
                <a:ln>
                  <a:noFill/>
                </a:ln>
                <a:solidFill>
                  <a:srgbClr val="1C1D1F"/>
                </a:solidFill>
                <a:effectLst/>
                <a:latin typeface="udemy sans"/>
              </a:rPr>
              <a:t>Crea un código que le permita ingresar una respuesta al usuario, haciéndole la siguiente pregunta:</a:t>
            </a:r>
            <a:endParaRPr kumimoji="0" lang="es-MX" altLang="es-MX" sz="2600" b="0" i="0" u="none" strike="noStrike" cap="none" normalizeH="0" baseline="0" dirty="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600" b="1" i="0" u="none" strike="noStrike" cap="none" normalizeH="0" baseline="0" dirty="0">
                <a:ln>
                  <a:noFill/>
                </a:ln>
                <a:solidFill>
                  <a:srgbClr val="B4690E"/>
                </a:solidFill>
                <a:effectLst/>
                <a:latin typeface="sfmono-regular"/>
              </a:rPr>
              <a:t>¿Qué estás estudiando?</a:t>
            </a:r>
            <a:endParaRPr kumimoji="0" lang="es-MX" altLang="es-MX" sz="2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23843A44-EECA-17DB-8EB6-CEC16A2A033F}"/>
              </a:ext>
            </a:extLst>
          </p:cNvPr>
          <p:cNvSpPr>
            <a:spLocks noChangeArrowheads="1"/>
          </p:cNvSpPr>
          <p:nvPr/>
        </p:nvSpPr>
        <p:spPr bwMode="auto">
          <a:xfrm>
            <a:off x="4776788" y="2227261"/>
            <a:ext cx="6780213" cy="1511300"/>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600" b="0" i="0" u="none" strike="noStrike" cap="none" normalizeH="0" baseline="0">
                <a:ln>
                  <a:noFill/>
                </a:ln>
                <a:solidFill>
                  <a:srgbClr val="1C1D1F"/>
                </a:solidFill>
                <a:effectLst/>
                <a:latin typeface="udemy sans"/>
              </a:rPr>
              <a:t>Crea un código que le permita ingresar una respuesta al usuario, haciéndole la siguiente pregunta:</a:t>
            </a:r>
            <a:endParaRPr kumimoji="0" lang="es-MX" altLang="es-MX" sz="2600" b="0" i="0" u="none" strike="noStrike" cap="none" normalizeH="0" baseline="0">
              <a:ln>
                <a:noFill/>
              </a:ln>
              <a:solidFill>
                <a:schemeClr val="tx1"/>
              </a:solidFill>
              <a:effectLst/>
            </a:endParaRPr>
          </a:p>
          <a:p>
            <a:pPr marL="0" marR="0" lvl="0" indent="0" algn="l" defTabSz="914400" rtl="0" eaLnBrk="0" fontAlgn="base" latinLnBrk="0" hangingPunct="0">
              <a:lnSpc>
                <a:spcPct val="90000"/>
              </a:lnSpc>
              <a:spcBef>
                <a:spcPct val="0"/>
              </a:spcBef>
              <a:spcAft>
                <a:spcPts val="600"/>
              </a:spcAft>
              <a:buClrTx/>
              <a:buSzTx/>
              <a:buFontTx/>
              <a:buNone/>
              <a:tabLst/>
            </a:pPr>
            <a:r>
              <a:rPr kumimoji="0" lang="es-MX" altLang="es-MX" sz="2600" b="1" i="0" u="none" strike="noStrike" cap="none" normalizeH="0" baseline="0">
                <a:ln>
                  <a:noFill/>
                </a:ln>
                <a:solidFill>
                  <a:srgbClr val="B4690E"/>
                </a:solidFill>
                <a:effectLst/>
                <a:latin typeface="sfmono-regular"/>
              </a:rPr>
              <a:t>¿En qué país vives?</a:t>
            </a:r>
            <a:endParaRPr kumimoji="0" lang="es-MX" altLang="es-MX" sz="26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7F7354E0-B00A-2C9E-C32B-1A95F35024D0}"/>
              </a:ext>
            </a:extLst>
          </p:cNvPr>
          <p:cNvSpPr>
            <a:spLocks noChangeArrowheads="1"/>
          </p:cNvSpPr>
          <p:nvPr/>
        </p:nvSpPr>
        <p:spPr bwMode="auto">
          <a:xfrm>
            <a:off x="4776788" y="3798888"/>
            <a:ext cx="6780213" cy="2411413"/>
          </a:xfrm>
          <a:prstGeom prst="rect">
            <a:avLst/>
          </a:prstGeom>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s-MX" altLang="es-MX" sz="2600" b="0" i="0" u="none" strike="noStrike" cap="none" normalizeH="0" baseline="0">
                <a:ln>
                  <a:noFill/>
                </a:ln>
                <a:solidFill>
                  <a:srgbClr val="1C1D1F"/>
                </a:solidFill>
                <a:effectLst/>
                <a:latin typeface="udemy sans"/>
              </a:rPr>
              <a:t>Crea un código que muestre en pantalla el nombre completo del usuario, permitiéndole ingresar su nombre y apellido con las siguientes instrucciones:</a:t>
            </a:r>
            <a:endParaRPr kumimoji="0" lang="es-MX" altLang="es-MX" sz="2600" b="0" i="0" u="none" strike="noStrike" cap="none" normalizeH="0" baseline="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AutoNum type="arabicPeriod"/>
              <a:tabLst/>
            </a:pPr>
            <a:r>
              <a:rPr kumimoji="0" lang="es-MX" altLang="es-MX" sz="2600" b="0" i="0" u="none" strike="noStrike" cap="none" normalizeH="0" baseline="0">
                <a:ln>
                  <a:noFill/>
                </a:ln>
                <a:solidFill>
                  <a:srgbClr val="1C1D1F"/>
                </a:solidFill>
                <a:effectLst/>
                <a:latin typeface="sfmono-regular"/>
              </a:rPr>
              <a:t>Escribe tu nombre:</a:t>
            </a:r>
          </a:p>
          <a:p>
            <a:pPr marL="0" marR="0" lvl="0" indent="0" algn="l" defTabSz="914400" rtl="0" eaLnBrk="0" fontAlgn="base" latinLnBrk="0" hangingPunct="0">
              <a:spcBef>
                <a:spcPct val="0"/>
              </a:spcBef>
              <a:spcAft>
                <a:spcPts val="600"/>
              </a:spcAft>
              <a:buClrTx/>
              <a:buSzTx/>
              <a:buFontTx/>
              <a:buAutoNum type="arabicPeriod" startAt="2"/>
              <a:tabLst/>
            </a:pPr>
            <a:r>
              <a:rPr kumimoji="0" lang="es-MX" altLang="es-MX" sz="2600" b="0" i="0" u="none" strike="noStrike" cap="none" normalizeH="0" baseline="0">
                <a:ln>
                  <a:noFill/>
                </a:ln>
                <a:solidFill>
                  <a:srgbClr val="1C1D1F"/>
                </a:solidFill>
                <a:effectLst/>
                <a:latin typeface="sfmono-regular"/>
              </a:rPr>
              <a:t>Escribe tu apellido:</a:t>
            </a:r>
          </a:p>
          <a:p>
            <a:pPr marL="0" marR="0" lvl="0" indent="0" algn="l" defTabSz="914400" rtl="0" eaLnBrk="0" fontAlgn="base" latinLnBrk="0" hangingPunct="0">
              <a:spcBef>
                <a:spcPct val="0"/>
              </a:spcBef>
              <a:spcAft>
                <a:spcPts val="600"/>
              </a:spcAft>
              <a:buClrTx/>
              <a:buSzTx/>
              <a:buFontTx/>
              <a:buNone/>
              <a:tabLst/>
            </a:pPr>
            <a:endParaRPr kumimoji="0" lang="es-MX" altLang="es-MX" sz="2600" b="0" i="0" u="none" strike="noStrike" cap="none" normalizeH="0" baseline="0">
              <a:ln>
                <a:noFill/>
              </a:ln>
              <a:solidFill>
                <a:schemeClr val="tx1"/>
              </a:solidFill>
              <a:effectLst/>
              <a:latin typeface="Arial" panose="020B0604020202020204" pitchFamily="34" charset="0"/>
            </a:endParaRPr>
          </a:p>
        </p:txBody>
      </p:sp>
      <p:sp>
        <p:nvSpPr>
          <p:cNvPr id="3" name="Marcador de pie de página 2">
            <a:extLst>
              <a:ext uri="{FF2B5EF4-FFF2-40B4-BE49-F238E27FC236}">
                <a16:creationId xmlns:a16="http://schemas.microsoft.com/office/drawing/2014/main" id="{6C63A45E-812E-B6DD-2B24-FE766BA7D16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Arabots Robotics</a:t>
            </a:r>
          </a:p>
        </p:txBody>
      </p:sp>
      <p:sp>
        <p:nvSpPr>
          <p:cNvPr id="4" name="Marcador de número de diapositiva 3">
            <a:extLst>
              <a:ext uri="{FF2B5EF4-FFF2-40B4-BE49-F238E27FC236}">
                <a16:creationId xmlns:a16="http://schemas.microsoft.com/office/drawing/2014/main" id="{D74E3371-7778-E730-8DBC-821E70A4D0C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EA4A3B0-B5DF-4E2B-B48F-E4B7B7872040}" type="slidenum">
              <a:rPr lang="en-US">
                <a:solidFill>
                  <a:schemeClr val="tx1">
                    <a:alpha val="80000"/>
                  </a:schemeClr>
                </a:solidFill>
              </a:rPr>
              <a:pPr>
                <a:spcAft>
                  <a:spcPts val="600"/>
                </a:spcAft>
              </a:pPr>
              <a:t>7</a:t>
            </a:fld>
            <a:endParaRPr lang="en-US">
              <a:solidFill>
                <a:schemeClr val="tx1">
                  <a:alpha val="80000"/>
                </a:schemeClr>
              </a:solidFill>
            </a:endParaRPr>
          </a:p>
        </p:txBody>
      </p:sp>
      <p:sp>
        <p:nvSpPr>
          <p:cNvPr id="12" name="Título 11">
            <a:extLst>
              <a:ext uri="{FF2B5EF4-FFF2-40B4-BE49-F238E27FC236}">
                <a16:creationId xmlns:a16="http://schemas.microsoft.com/office/drawing/2014/main" id="{D294B1CF-2354-C6CD-9DDC-34C972E5367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Ejercicios String</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spTree>
    <p:extLst>
      <p:ext uri="{BB962C8B-B14F-4D97-AF65-F5344CB8AC3E}">
        <p14:creationId xmlns:p14="http://schemas.microsoft.com/office/powerpoint/2010/main" val="3038787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18">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0">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81F85D69-7BE2-5F53-F8CB-A1A72D30D287}"/>
              </a:ext>
            </a:extLst>
          </p:cNvPr>
          <p:cNvSpPr txBox="1"/>
          <p:nvPr/>
        </p:nvSpPr>
        <p:spPr>
          <a:xfrm>
            <a:off x="958850" y="2916238"/>
            <a:ext cx="3830638" cy="2986088"/>
          </a:xfrm>
          <a:prstGeom prst="rect">
            <a:avLst/>
          </a:prstGeom>
          <a:noFill/>
        </p:spPr>
        <p:txBody>
          <a:bodyPr wrap="square" anchor="t">
            <a:normAutofit/>
          </a:bodyPr>
          <a:lstStyle/>
          <a:p>
            <a:pPr>
              <a:lnSpc>
                <a:spcPct val="90000"/>
              </a:lnSpc>
              <a:spcAft>
                <a:spcPts val="600"/>
              </a:spcAft>
            </a:pPr>
            <a:r>
              <a:rPr lang="es-MX" sz="2200" b="0" i="0">
                <a:solidFill>
                  <a:srgbClr val="1C1D1F"/>
                </a:solidFill>
                <a:effectLst/>
                <a:latin typeface="udemy sans"/>
              </a:rPr>
              <a:t>¿Cuál de los siguientes objetos no serían admitidos por un set?</a:t>
            </a:r>
          </a:p>
          <a:p>
            <a:pPr>
              <a:lnSpc>
                <a:spcPct val="90000"/>
              </a:lnSpc>
              <a:spcAft>
                <a:spcPts val="600"/>
              </a:spcAft>
            </a:pPr>
            <a:r>
              <a:rPr lang="es-MX" sz="2200">
                <a:solidFill>
                  <a:srgbClr val="1C1D1F"/>
                </a:solidFill>
                <a:latin typeface="udemy sans"/>
              </a:rPr>
              <a:t>	Lista </a:t>
            </a:r>
          </a:p>
          <a:p>
            <a:pPr>
              <a:lnSpc>
                <a:spcPct val="90000"/>
              </a:lnSpc>
              <a:spcAft>
                <a:spcPts val="600"/>
              </a:spcAft>
            </a:pPr>
            <a:r>
              <a:rPr lang="es-MX" sz="2200">
                <a:solidFill>
                  <a:srgbClr val="1C1D1F"/>
                </a:solidFill>
                <a:latin typeface="udemy sans"/>
              </a:rPr>
              <a:t>	</a:t>
            </a:r>
            <a:r>
              <a:rPr lang="es-MX" sz="2200" err="1">
                <a:solidFill>
                  <a:srgbClr val="1C1D1F"/>
                </a:solidFill>
                <a:latin typeface="udemy sans"/>
              </a:rPr>
              <a:t>Strings</a:t>
            </a:r>
            <a:endParaRPr lang="es-MX" sz="2200">
              <a:solidFill>
                <a:srgbClr val="1C1D1F"/>
              </a:solidFill>
              <a:latin typeface="udemy sans"/>
            </a:endParaRPr>
          </a:p>
          <a:p>
            <a:pPr>
              <a:lnSpc>
                <a:spcPct val="90000"/>
              </a:lnSpc>
              <a:spcAft>
                <a:spcPts val="600"/>
              </a:spcAft>
            </a:pPr>
            <a:r>
              <a:rPr lang="es-MX" sz="2200">
                <a:solidFill>
                  <a:srgbClr val="1C1D1F"/>
                </a:solidFill>
                <a:latin typeface="udemy sans"/>
              </a:rPr>
              <a:t>	tuplas</a:t>
            </a:r>
          </a:p>
          <a:p>
            <a:pPr>
              <a:lnSpc>
                <a:spcPct val="90000"/>
              </a:lnSpc>
              <a:spcAft>
                <a:spcPts val="600"/>
              </a:spcAft>
            </a:pPr>
            <a:r>
              <a:rPr lang="es-MX" sz="2200">
                <a:solidFill>
                  <a:srgbClr val="1C1D1F"/>
                </a:solidFill>
                <a:latin typeface="udemy sans"/>
              </a:rPr>
              <a:t>	</a:t>
            </a:r>
            <a:r>
              <a:rPr lang="es-MX" sz="2200" err="1">
                <a:solidFill>
                  <a:srgbClr val="1C1D1F"/>
                </a:solidFill>
                <a:latin typeface="udemy sans"/>
              </a:rPr>
              <a:t>boleanos</a:t>
            </a:r>
            <a:endParaRPr lang="es-MX" sz="2200">
              <a:solidFill>
                <a:srgbClr val="1C1D1F"/>
              </a:solidFill>
              <a:latin typeface="udemy sans"/>
            </a:endParaRPr>
          </a:p>
          <a:p>
            <a:pPr>
              <a:lnSpc>
                <a:spcPct val="90000"/>
              </a:lnSpc>
              <a:spcAft>
                <a:spcPts val="600"/>
              </a:spcAft>
            </a:pPr>
            <a:r>
              <a:rPr lang="es-MX" sz="2200">
                <a:solidFill>
                  <a:srgbClr val="1C1D1F"/>
                </a:solidFill>
                <a:latin typeface="udemy sans"/>
              </a:rPr>
              <a:t>	</a:t>
            </a:r>
            <a:r>
              <a:rPr lang="es-MX" sz="2200" err="1">
                <a:solidFill>
                  <a:srgbClr val="1C1D1F"/>
                </a:solidFill>
                <a:latin typeface="udemy sans"/>
              </a:rPr>
              <a:t>floats</a:t>
            </a:r>
            <a:endParaRPr lang="es-MX" sz="2200"/>
          </a:p>
        </p:txBody>
      </p:sp>
      <p:sp>
        <p:nvSpPr>
          <p:cNvPr id="10" name="CuadroTexto 9">
            <a:extLst>
              <a:ext uri="{FF2B5EF4-FFF2-40B4-BE49-F238E27FC236}">
                <a16:creationId xmlns:a16="http://schemas.microsoft.com/office/drawing/2014/main" id="{A686E26B-6A33-669E-E968-C232297A71CC}"/>
              </a:ext>
            </a:extLst>
          </p:cNvPr>
          <p:cNvSpPr txBox="1"/>
          <p:nvPr/>
        </p:nvSpPr>
        <p:spPr>
          <a:xfrm>
            <a:off x="4859338" y="2916238"/>
            <a:ext cx="4078288" cy="2986088"/>
          </a:xfrm>
          <a:prstGeom prst="rect">
            <a:avLst/>
          </a:prstGeom>
          <a:noFill/>
        </p:spPr>
        <p:txBody>
          <a:bodyPr wrap="square" anchor="t">
            <a:normAutofit/>
          </a:bodyPr>
          <a:lstStyle/>
          <a:p>
            <a:pPr>
              <a:spcAft>
                <a:spcPts val="600"/>
              </a:spcAft>
            </a:pPr>
            <a:r>
              <a:rPr lang="es-MX" sz="2800"/>
              <a:t>¿Qué devuelve la función </a:t>
            </a:r>
            <a:r>
              <a:rPr lang="es-MX" sz="2800" err="1"/>
              <a:t>sort</a:t>
            </a:r>
            <a:r>
              <a:rPr lang="es-MX" sz="2800"/>
              <a:t>() para la lista redes = [“YouTube”, “Facebook”, “Twitter”, “</a:t>
            </a:r>
            <a:r>
              <a:rPr lang="es-MX" sz="2800" err="1"/>
              <a:t>Whatsapp</a:t>
            </a:r>
            <a:r>
              <a:rPr lang="es-MX" sz="2800"/>
              <a:t>”]?</a:t>
            </a:r>
          </a:p>
        </p:txBody>
      </p:sp>
      <p:sp>
        <p:nvSpPr>
          <p:cNvPr id="14" name="CuadroTexto 13">
            <a:extLst>
              <a:ext uri="{FF2B5EF4-FFF2-40B4-BE49-F238E27FC236}">
                <a16:creationId xmlns:a16="http://schemas.microsoft.com/office/drawing/2014/main" id="{3F1F4FD5-F13E-CA0D-743D-FDD690047B76}"/>
              </a:ext>
            </a:extLst>
          </p:cNvPr>
          <p:cNvSpPr txBox="1"/>
          <p:nvPr/>
        </p:nvSpPr>
        <p:spPr>
          <a:xfrm>
            <a:off x="9007475" y="2916238"/>
            <a:ext cx="2230438" cy="2986088"/>
          </a:xfrm>
          <a:prstGeom prst="rect">
            <a:avLst/>
          </a:prstGeom>
          <a:noFill/>
        </p:spPr>
        <p:txBody>
          <a:bodyPr wrap="square" anchor="t">
            <a:normAutofit/>
          </a:bodyPr>
          <a:lstStyle/>
          <a:p>
            <a:pPr>
              <a:spcAft>
                <a:spcPts val="600"/>
              </a:spcAft>
            </a:pPr>
            <a:r>
              <a:rPr lang="es-MX" sz="2800"/>
              <a:t>¿Cuál de los operadores lógicos significa “diferente a”?</a:t>
            </a:r>
          </a:p>
        </p:txBody>
      </p:sp>
      <p:sp>
        <p:nvSpPr>
          <p:cNvPr id="2" name="Título 1">
            <a:extLst>
              <a:ext uri="{FF2B5EF4-FFF2-40B4-BE49-F238E27FC236}">
                <a16:creationId xmlns:a16="http://schemas.microsoft.com/office/drawing/2014/main" id="{DBA0E7D0-1D5F-DDAE-51F1-8AE92E0EEEC1}"/>
              </a:ext>
            </a:extLst>
          </p:cNvPr>
          <p:cNvSpPr>
            <a:spLocks noGrp="1"/>
          </p:cNvSpPr>
          <p:nvPr>
            <p:ph type="title"/>
          </p:nvPr>
        </p:nvSpPr>
        <p:spPr>
          <a:xfrm>
            <a:off x="960120" y="434101"/>
            <a:ext cx="7169753" cy="1232750"/>
          </a:xfrm>
        </p:spPr>
        <p:txBody>
          <a:bodyPr vert="horz" lIns="91440" tIns="45720" rIns="91440" bIns="45720" rtlCol="0" anchor="b">
            <a:normAutofit/>
          </a:bodyPr>
          <a:lstStyle/>
          <a:p>
            <a:endParaRPr lang="en-US" sz="4400" kern="1200">
              <a:solidFill>
                <a:schemeClr val="bg1"/>
              </a:solidFill>
              <a:latin typeface="+mj-lt"/>
              <a:ea typeface="+mj-ea"/>
              <a:cs typeface="+mj-cs"/>
            </a:endParaRPr>
          </a:p>
        </p:txBody>
      </p:sp>
      <p:sp>
        <p:nvSpPr>
          <p:cNvPr id="4" name="Marcador de pie de página 3">
            <a:extLst>
              <a:ext uri="{FF2B5EF4-FFF2-40B4-BE49-F238E27FC236}">
                <a16:creationId xmlns:a16="http://schemas.microsoft.com/office/drawing/2014/main" id="{8A0D5DAA-592E-9B90-062D-DEDDA86D0E6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alpha val="80000"/>
                  </a:schemeClr>
                </a:solidFill>
                <a:latin typeface="+mn-lt"/>
                <a:ea typeface="+mn-ea"/>
                <a:cs typeface="+mn-cs"/>
              </a:rPr>
              <a:t>Arabots Robotics</a:t>
            </a:r>
          </a:p>
        </p:txBody>
      </p:sp>
      <p:sp>
        <p:nvSpPr>
          <p:cNvPr id="5" name="Marcador de número de diapositiva 4">
            <a:extLst>
              <a:ext uri="{FF2B5EF4-FFF2-40B4-BE49-F238E27FC236}">
                <a16:creationId xmlns:a16="http://schemas.microsoft.com/office/drawing/2014/main" id="{4E2A1131-45F4-2D70-0033-7475F656099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EA4A3B0-B5DF-4E2B-B48F-E4B7B7872040}" type="slidenum">
              <a:rPr lang="en-US">
                <a:solidFill>
                  <a:schemeClr val="tx1">
                    <a:alpha val="80000"/>
                  </a:schemeClr>
                </a:solidFill>
              </a:rPr>
              <a:pPr>
                <a:spcAft>
                  <a:spcPts val="600"/>
                </a:spcAft>
              </a:pPr>
              <a:t>70</a:t>
            </a:fld>
            <a:endParaRPr lang="en-US">
              <a:solidFill>
                <a:schemeClr val="tx1">
                  <a:alpha val="80000"/>
                </a:schemeClr>
              </a:solidFill>
            </a:endParaRPr>
          </a:p>
        </p:txBody>
      </p:sp>
    </p:spTree>
    <p:extLst>
      <p:ext uri="{BB962C8B-B14F-4D97-AF65-F5344CB8AC3E}">
        <p14:creationId xmlns:p14="http://schemas.microsoft.com/office/powerpoint/2010/main" val="2164446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BEE476-4F0C-A3E8-8F0D-B8458496870D}"/>
              </a:ext>
            </a:extLst>
          </p:cNvPr>
          <p:cNvSpPr>
            <a:spLocks noGrp="1"/>
          </p:cNvSpPr>
          <p:nvPr>
            <p:ph type="title"/>
          </p:nvPr>
        </p:nvSpPr>
        <p:spPr>
          <a:xfrm>
            <a:off x="1371599" y="294538"/>
            <a:ext cx="9895951" cy="1033669"/>
          </a:xfrm>
        </p:spPr>
        <p:txBody>
          <a:bodyPr>
            <a:normAutofit/>
          </a:bodyPr>
          <a:lstStyle/>
          <a:p>
            <a:r>
              <a:rPr lang="es-MX" sz="4000" i="1">
                <a:solidFill>
                  <a:srgbClr val="FFFFFF"/>
                </a:solidFill>
              </a:rPr>
              <a:t>Proyecto 3</a:t>
            </a:r>
          </a:p>
        </p:txBody>
      </p:sp>
      <p:sp>
        <p:nvSpPr>
          <p:cNvPr id="4" name="Marcador de pie de página 3">
            <a:extLst>
              <a:ext uri="{FF2B5EF4-FFF2-40B4-BE49-F238E27FC236}">
                <a16:creationId xmlns:a16="http://schemas.microsoft.com/office/drawing/2014/main" id="{05F54A1E-2888-945C-3CF1-CF9E9EE42BBC}"/>
              </a:ext>
            </a:extLst>
          </p:cNvPr>
          <p:cNvSpPr>
            <a:spLocks noGrp="1"/>
          </p:cNvSpPr>
          <p:nvPr>
            <p:ph type="ftr" sz="quarter" idx="11"/>
          </p:nvPr>
        </p:nvSpPr>
        <p:spPr>
          <a:xfrm rot="5400000">
            <a:off x="-1827725" y="1984248"/>
            <a:ext cx="4114800" cy="365125"/>
          </a:xfrm>
        </p:spPr>
        <p:txBody>
          <a:bodyPr>
            <a:normAutofit/>
          </a:bodyPr>
          <a:lstStyle/>
          <a:p>
            <a:pPr algn="l">
              <a:spcAft>
                <a:spcPts val="600"/>
              </a:spcAft>
            </a:pPr>
            <a:r>
              <a:rPr lang="es-MX" sz="1100">
                <a:solidFill>
                  <a:srgbClr val="FFFFFF"/>
                </a:solidFill>
              </a:rPr>
              <a:t>Arabots Robotics</a:t>
            </a:r>
          </a:p>
        </p:txBody>
      </p:sp>
      <p:sp>
        <p:nvSpPr>
          <p:cNvPr id="3" name="Marcador de contenido 2">
            <a:extLst>
              <a:ext uri="{FF2B5EF4-FFF2-40B4-BE49-F238E27FC236}">
                <a16:creationId xmlns:a16="http://schemas.microsoft.com/office/drawing/2014/main" id="{1C2394F4-E242-9E0A-11E9-E19CEB455713}"/>
              </a:ext>
            </a:extLst>
          </p:cNvPr>
          <p:cNvSpPr>
            <a:spLocks noGrp="1"/>
          </p:cNvSpPr>
          <p:nvPr>
            <p:ph idx="1"/>
          </p:nvPr>
        </p:nvSpPr>
        <p:spPr>
          <a:xfrm>
            <a:off x="-3" y="1622746"/>
            <a:ext cx="12192003" cy="5197810"/>
          </a:xfrm>
        </p:spPr>
        <p:txBody>
          <a:bodyPr anchor="ctr">
            <a:normAutofit lnSpcReduction="10000"/>
          </a:bodyPr>
          <a:lstStyle/>
          <a:p>
            <a:pPr marL="0" indent="0">
              <a:buNone/>
            </a:pPr>
            <a:r>
              <a:rPr lang="es-MX" sz="1600" dirty="0"/>
              <a:t>La Tarea es la siguiente: vas a crear un programa que primero le pida al usuario que ingrese un texto. Puede ser un texto cualquiera: un artículo entero, un párrafo, una frase, un poema, lo que quiera. Luego, el programa le va a pedir al usuario que también ingrese tres letras a su elección y a partir de ese momento nuestro código va a procesar esa información para hacer cinco tipos de análisis y devolverle al usuario la siguiente información: </a:t>
            </a:r>
          </a:p>
          <a:p>
            <a:pPr marL="514350" indent="-514350">
              <a:buAutoNum type="arabicPeriod"/>
            </a:pPr>
            <a:r>
              <a:rPr lang="es-MX" sz="1600" dirty="0"/>
              <a:t>Primero: ¿cuántas veces aparece cada una de las letras que eligió? Para lograr esto, te recomiendo almacenar esas letras en una lista y luego usar algún método propio de </a:t>
            </a:r>
            <a:r>
              <a:rPr lang="es-MX" sz="1600" dirty="0" err="1"/>
              <a:t>string</a:t>
            </a:r>
            <a:r>
              <a:rPr lang="es-MX" sz="1600" dirty="0"/>
              <a:t> que nos permita contar cuantas veces aparece un sub </a:t>
            </a:r>
            <a:r>
              <a:rPr lang="es-MX" sz="1600" dirty="0" err="1"/>
              <a:t>string</a:t>
            </a:r>
            <a:r>
              <a:rPr lang="es-MX" sz="1600" dirty="0"/>
              <a:t> dentro del </a:t>
            </a:r>
            <a:r>
              <a:rPr lang="es-MX" sz="1600" dirty="0" err="1"/>
              <a:t>string</a:t>
            </a:r>
            <a:r>
              <a:rPr lang="es-MX" sz="1600" dirty="0"/>
              <a:t>. </a:t>
            </a:r>
          </a:p>
          <a:p>
            <a:pPr marL="0" indent="0">
              <a:buNone/>
            </a:pPr>
            <a:r>
              <a:rPr lang="es-MX" sz="1600" dirty="0"/>
              <a:t>*Algo que debes tener en cuenta es que al buscar las letras pueden haber mayúsculas y minúsculas y esto va a afectar el resultado. Lo que deberías hacer para asegurarte de que se encuentren absolutamente todas las letras es pasar, tanto el texto original como las letras a buscar, a minúsculas. </a:t>
            </a:r>
          </a:p>
          <a:p>
            <a:pPr marL="0" indent="0">
              <a:buNone/>
            </a:pPr>
            <a:r>
              <a:rPr lang="es-MX" sz="1600" dirty="0"/>
              <a:t>2. Segundo: le vas a decir al usuario cuántas palabras hay a lo largo de todo el texto. </a:t>
            </a:r>
          </a:p>
          <a:p>
            <a:pPr marL="0" indent="0">
              <a:buNone/>
            </a:pPr>
            <a:r>
              <a:rPr lang="es-MX" sz="1600" dirty="0"/>
              <a:t>*Para lograr esta parte, recuerda que hay un método de </a:t>
            </a:r>
            <a:r>
              <a:rPr lang="es-MX" sz="1600" dirty="0" err="1"/>
              <a:t>string</a:t>
            </a:r>
            <a:r>
              <a:rPr lang="es-MX" sz="1600" dirty="0"/>
              <a:t> que permite transformarlo en una lista y que luego hay una función que permite averiguar el largo de una lista. </a:t>
            </a:r>
          </a:p>
          <a:p>
            <a:pPr marL="0" indent="0">
              <a:buNone/>
            </a:pPr>
            <a:r>
              <a:rPr lang="es-MX" sz="1600" dirty="0"/>
              <a:t>3. Tercero: nos va a informar cuál es la primera letra del texto y cuál es la última. </a:t>
            </a:r>
          </a:p>
          <a:p>
            <a:pPr marL="0" indent="0">
              <a:buNone/>
            </a:pPr>
            <a:r>
              <a:rPr lang="es-MX" sz="1600" dirty="0"/>
              <a:t>*Aquí claramente echaremos mano de la indexación. </a:t>
            </a:r>
          </a:p>
          <a:p>
            <a:pPr marL="0" indent="0">
              <a:buNone/>
            </a:pPr>
            <a:r>
              <a:rPr lang="es-MX" sz="1600" dirty="0"/>
              <a:t>4. Cuarto: el sistema nos va a mostrar cómo quedaría el texto si invirtiéramos el orden de las palabras. ¿Acaso hay algún método que permita invertir el orden de una lista, y otro que permita unir esos elementos con espacios intermedios? Piénsalo. </a:t>
            </a:r>
          </a:p>
          <a:p>
            <a:pPr marL="0" indent="0">
              <a:buNone/>
            </a:pPr>
            <a:r>
              <a:rPr lang="es-MX" sz="1600" dirty="0"/>
              <a:t>5. Y por último: el sistema nos va a decir si la palabra “Python” se encuentra dentro del texto. Esta parte puede ser algo complicada de imaginársela</a:t>
            </a:r>
          </a:p>
          <a:p>
            <a:pPr marL="0" indent="0">
              <a:buNone/>
            </a:pPr>
            <a:r>
              <a:rPr lang="es-MX" sz="1600" dirty="0"/>
              <a:t>*Pista: puedes usar booleanos para hacer tu averiguación y un diccionario para encontrar la manera de expresarle al usuario tu respuesta. </a:t>
            </a:r>
          </a:p>
        </p:txBody>
      </p:sp>
      <p:sp>
        <p:nvSpPr>
          <p:cNvPr id="5" name="Marcador de número de diapositiva 4">
            <a:extLst>
              <a:ext uri="{FF2B5EF4-FFF2-40B4-BE49-F238E27FC236}">
                <a16:creationId xmlns:a16="http://schemas.microsoft.com/office/drawing/2014/main" id="{0446C56F-55EE-F24E-EF80-5D7821B8CA88}"/>
              </a:ext>
            </a:extLst>
          </p:cNvPr>
          <p:cNvSpPr>
            <a:spLocks noGrp="1"/>
          </p:cNvSpPr>
          <p:nvPr>
            <p:ph type="sldNum" sz="quarter" idx="12"/>
          </p:nvPr>
        </p:nvSpPr>
        <p:spPr>
          <a:xfrm>
            <a:off x="11704320" y="6455431"/>
            <a:ext cx="445913" cy="365125"/>
          </a:xfrm>
        </p:spPr>
        <p:txBody>
          <a:bodyPr>
            <a:normAutofit/>
          </a:bodyPr>
          <a:lstStyle/>
          <a:p>
            <a:pPr>
              <a:spcAft>
                <a:spcPts val="600"/>
              </a:spcAft>
            </a:pPr>
            <a:fld id="{4EA4A3B0-B5DF-4E2B-B48F-E4B7B7872040}" type="slidenum">
              <a:rPr lang="es-MX" sz="1100">
                <a:solidFill>
                  <a:schemeClr val="tx1">
                    <a:lumMod val="50000"/>
                    <a:lumOff val="50000"/>
                  </a:schemeClr>
                </a:solidFill>
              </a:rPr>
              <a:pPr>
                <a:spcAft>
                  <a:spcPts val="600"/>
                </a:spcAft>
              </a:pPr>
              <a:t>71</a:t>
            </a:fld>
            <a:endParaRPr lang="es-MX" sz="1100">
              <a:solidFill>
                <a:schemeClr val="tx1">
                  <a:lumMod val="50000"/>
                  <a:lumOff val="50000"/>
                </a:schemeClr>
              </a:solidFill>
            </a:endParaRPr>
          </a:p>
        </p:txBody>
      </p:sp>
    </p:spTree>
    <p:extLst>
      <p:ext uri="{BB962C8B-B14F-4D97-AF65-F5344CB8AC3E}">
        <p14:creationId xmlns:p14="http://schemas.microsoft.com/office/powerpoint/2010/main" val="385321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933A71-36C5-84B2-9FFB-A05E36319CD4}"/>
              </a:ext>
            </a:extLst>
          </p:cNvPr>
          <p:cNvSpPr>
            <a:spLocks noGrp="1"/>
          </p:cNvSpPr>
          <p:nvPr>
            <p:ph type="title"/>
          </p:nvPr>
        </p:nvSpPr>
        <p:spPr/>
        <p:txBody>
          <a:bodyPr>
            <a:normAutofit fontScale="90000"/>
          </a:bodyPr>
          <a:lstStyle/>
          <a:p>
            <a:r>
              <a:rPr lang="es-MX" sz="9600" dirty="0">
                <a:solidFill>
                  <a:schemeClr val="bg1"/>
                </a:solidFill>
              </a:rPr>
              <a:t>Quiz</a:t>
            </a:r>
          </a:p>
        </p:txBody>
      </p:sp>
      <p:graphicFrame>
        <p:nvGraphicFramePr>
          <p:cNvPr id="14" name="Marcador de contenido 3">
            <a:extLst>
              <a:ext uri="{FF2B5EF4-FFF2-40B4-BE49-F238E27FC236}">
                <a16:creationId xmlns:a16="http://schemas.microsoft.com/office/drawing/2014/main" id="{9D115A98-02D2-2A8A-23CB-9B390A0CD3DF}"/>
              </a:ext>
            </a:extLst>
          </p:cNvPr>
          <p:cNvGraphicFramePr>
            <a:graphicFrameLocks noGrp="1"/>
          </p:cNvGraphicFramePr>
          <p:nvPr>
            <p:ph sz="half" idx="2"/>
            <p:extLst>
              <p:ext uri="{D42A27DB-BD31-4B8C-83A1-F6EECF244321}">
                <p14:modId xmlns:p14="http://schemas.microsoft.com/office/powerpoint/2010/main" val="2619150417"/>
              </p:ext>
            </p:extLst>
          </p:nvPr>
        </p:nvGraphicFramePr>
        <p:xfrm>
          <a:off x="6172199" y="1825625"/>
          <a:ext cx="5976455"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pie de página 4">
            <a:extLst>
              <a:ext uri="{FF2B5EF4-FFF2-40B4-BE49-F238E27FC236}">
                <a16:creationId xmlns:a16="http://schemas.microsoft.com/office/drawing/2014/main" id="{261F498E-DD7B-34F0-9ECC-33285CED45C0}"/>
              </a:ext>
            </a:extLst>
          </p:cNvPr>
          <p:cNvSpPr>
            <a:spLocks noGrp="1"/>
          </p:cNvSpPr>
          <p:nvPr>
            <p:ph type="ftr" sz="quarter" idx="11"/>
          </p:nvPr>
        </p:nvSpPr>
        <p:spPr/>
        <p:txBody>
          <a:bodyPr/>
          <a:lstStyle/>
          <a:p>
            <a:r>
              <a:rPr lang="es-MX" dirty="0"/>
              <a:t>Arabots </a:t>
            </a:r>
            <a:r>
              <a:rPr lang="es-MX" dirty="0" err="1"/>
              <a:t>Robotics</a:t>
            </a:r>
            <a:endParaRPr lang="es-MX" dirty="0"/>
          </a:p>
        </p:txBody>
      </p:sp>
      <p:sp>
        <p:nvSpPr>
          <p:cNvPr id="6" name="Marcador de número de diapositiva 5">
            <a:extLst>
              <a:ext uri="{FF2B5EF4-FFF2-40B4-BE49-F238E27FC236}">
                <a16:creationId xmlns:a16="http://schemas.microsoft.com/office/drawing/2014/main" id="{86A3C12D-B4F0-9424-C23F-B3A21A6E772E}"/>
              </a:ext>
            </a:extLst>
          </p:cNvPr>
          <p:cNvSpPr>
            <a:spLocks noGrp="1"/>
          </p:cNvSpPr>
          <p:nvPr>
            <p:ph type="sldNum" sz="quarter" idx="12"/>
          </p:nvPr>
        </p:nvSpPr>
        <p:spPr/>
        <p:txBody>
          <a:bodyPr/>
          <a:lstStyle/>
          <a:p>
            <a:fld id="{4EA4A3B0-B5DF-4E2B-B48F-E4B7B7872040}" type="slidenum">
              <a:rPr lang="es-MX" smtClean="0"/>
              <a:t>8</a:t>
            </a:fld>
            <a:endParaRPr lang="es-MX"/>
          </a:p>
        </p:txBody>
      </p:sp>
      <p:sp>
        <p:nvSpPr>
          <p:cNvPr id="8" name="CuadroTexto 7">
            <a:extLst>
              <a:ext uri="{FF2B5EF4-FFF2-40B4-BE49-F238E27FC236}">
                <a16:creationId xmlns:a16="http://schemas.microsoft.com/office/drawing/2014/main" id="{20507936-DE54-0BFC-87B4-594BBD5EB8B6}"/>
              </a:ext>
            </a:extLst>
          </p:cNvPr>
          <p:cNvSpPr txBox="1"/>
          <p:nvPr/>
        </p:nvSpPr>
        <p:spPr>
          <a:xfrm>
            <a:off x="404769" y="2004968"/>
            <a:ext cx="5257800" cy="5016758"/>
          </a:xfrm>
          <a:prstGeom prst="rect">
            <a:avLst/>
          </a:prstGeom>
          <a:noFill/>
        </p:spPr>
        <p:txBody>
          <a:bodyPr wrap="square">
            <a:spAutoFit/>
          </a:bodyPr>
          <a:lstStyle/>
          <a:p>
            <a:pPr marL="342900" indent="-342900">
              <a:buFont typeface="+mj-lt"/>
              <a:buAutoNum type="arabicPeriod"/>
            </a:pPr>
            <a:r>
              <a:rPr lang="es-MX" b="0" i="0" dirty="0">
                <a:solidFill>
                  <a:schemeClr val="bg1"/>
                </a:solidFill>
                <a:effectLst/>
                <a:latin typeface="udemy sans"/>
              </a:rPr>
              <a:t>¿Cual de las siguientes funciones permite mostrar en pantalla su argumento?</a:t>
            </a:r>
          </a:p>
          <a:p>
            <a:pPr marL="342900" indent="-342900">
              <a:buFont typeface="+mj-lt"/>
              <a:buAutoNum type="arabicPeriod"/>
            </a:pPr>
            <a:r>
              <a:rPr lang="es-MX" b="0" i="0" dirty="0">
                <a:solidFill>
                  <a:schemeClr val="bg1"/>
                </a:solidFill>
                <a:effectLst/>
                <a:latin typeface="udemy sans"/>
              </a:rPr>
              <a:t>¿Cual de las siguientes funciones permite obtener información del teclado por parte del usuario?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MX" altLang="es-MX" b="0" i="0" u="none" strike="noStrike" cap="none" normalizeH="0" baseline="0" dirty="0">
                <a:ln>
                  <a:noFill/>
                </a:ln>
                <a:solidFill>
                  <a:schemeClr val="bg1"/>
                </a:solidFill>
                <a:effectLst/>
                <a:latin typeface="udemy sans"/>
              </a:rPr>
              <a:t>¿Qué se mostrará en pantalla al ejecutar la siguiente línea?</a:t>
            </a:r>
            <a:endParaRPr kumimoji="0" lang="es-MX" altLang="es-MX" b="0" i="0" u="none" strike="noStrike" cap="none" normalizeH="0" baseline="0" dirty="0">
              <a:ln>
                <a:noFill/>
              </a:ln>
              <a:solidFill>
                <a:schemeClr val="bg1"/>
              </a:solidFill>
              <a:effectLst/>
            </a:endParaRPr>
          </a:p>
          <a:p>
            <a:pPr marL="800100" lvl="1" indent="-342900" eaLnBrk="0" fontAlgn="base" hangingPunct="0">
              <a:spcBef>
                <a:spcPct val="0"/>
              </a:spcBef>
              <a:spcAft>
                <a:spcPct val="0"/>
              </a:spcAft>
              <a:buFont typeface="Arial" panose="020B0604020202020204" pitchFamily="34" charset="0"/>
              <a:buChar char="•"/>
            </a:pPr>
            <a:r>
              <a:rPr kumimoji="0" lang="es-MX" altLang="es-MX" b="0" i="0" u="none" strike="noStrike" cap="none" normalizeH="0" baseline="0" dirty="0" err="1">
                <a:ln>
                  <a:noFill/>
                </a:ln>
                <a:solidFill>
                  <a:srgbClr val="FFC000"/>
                </a:solidFill>
                <a:effectLst/>
                <a:latin typeface="sfmono-regular"/>
              </a:rPr>
              <a:t>print</a:t>
            </a:r>
            <a:r>
              <a:rPr kumimoji="0" lang="es-MX" altLang="es-MX" b="0" i="0" u="none" strike="noStrike" cap="none" normalizeH="0" baseline="0" dirty="0">
                <a:ln>
                  <a:noFill/>
                </a:ln>
                <a:solidFill>
                  <a:srgbClr val="FFC000"/>
                </a:solidFill>
                <a:effectLst/>
                <a:latin typeface="sfmono-regular"/>
              </a:rPr>
              <a:t>(220+35)</a:t>
            </a:r>
          </a:p>
          <a:p>
            <a:pPr marL="342900" indent="-342900">
              <a:buFont typeface="+mj-lt"/>
              <a:buAutoNum type="arabicPeriod"/>
            </a:pPr>
            <a:r>
              <a:rPr lang="es-MX" b="0" i="0" dirty="0">
                <a:solidFill>
                  <a:schemeClr val="bg1"/>
                </a:solidFill>
                <a:effectLst/>
                <a:latin typeface="udemy sans"/>
              </a:rPr>
              <a:t>¿Qué se mostrará en pantalla al ejecutar la siguiente línea? </a:t>
            </a:r>
          </a:p>
          <a:p>
            <a:pPr marL="800100" lvl="1" indent="-342900">
              <a:buFont typeface="Arial" panose="020B0604020202020204" pitchFamily="34" charset="0"/>
              <a:buChar char="•"/>
            </a:pPr>
            <a:r>
              <a:rPr lang="es-MX" dirty="0" err="1">
                <a:solidFill>
                  <a:srgbClr val="FFC000"/>
                </a:solidFill>
              </a:rPr>
              <a:t>print</a:t>
            </a:r>
            <a:r>
              <a:rPr lang="es-MX" dirty="0">
                <a:solidFill>
                  <a:srgbClr val="FFC000"/>
                </a:solidFill>
              </a:rPr>
              <a:t>(“220” + “35”)</a:t>
            </a:r>
          </a:p>
          <a:p>
            <a:pPr marL="342900" indent="-342900">
              <a:buFont typeface="+mj-lt"/>
              <a:buAutoNum type="arabicPeriod"/>
            </a:pPr>
            <a:r>
              <a:rPr lang="es-MX" b="0" i="0" dirty="0">
                <a:solidFill>
                  <a:schemeClr val="bg1"/>
                </a:solidFill>
                <a:effectLst/>
                <a:latin typeface="udemy sans"/>
              </a:rPr>
              <a:t>La función input() permite obtener información ingresada por el usuario, y la almacena para ser utilizada posteriormente. ¿Verdadero o Falso?</a:t>
            </a:r>
            <a:endParaRPr lang="es-MX" dirty="0">
              <a:solidFill>
                <a:schemeClr val="bg1"/>
              </a:solidFill>
            </a:endParaRPr>
          </a:p>
          <a:p>
            <a:pPr marL="0" indent="0">
              <a:buNone/>
            </a:pPr>
            <a:endParaRPr lang="es-MX" sz="40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2800" b="0" i="0" u="none" strike="noStrike" cap="none" normalizeH="0" baseline="0" dirty="0">
              <a:ln>
                <a:noFill/>
              </a:ln>
              <a:solidFill>
                <a:schemeClr val="tx1"/>
              </a:solidFill>
              <a:effectLst/>
              <a:latin typeface="Arial" panose="020B0604020202020204" pitchFamily="34" charset="0"/>
            </a:endParaRPr>
          </a:p>
          <a:p>
            <a:endParaRPr lang="es-MX" b="0" i="0" dirty="0">
              <a:solidFill>
                <a:srgbClr val="1C1D1F"/>
              </a:solidFill>
              <a:effectLst/>
              <a:latin typeface="udemy sans"/>
            </a:endParaRPr>
          </a:p>
        </p:txBody>
      </p:sp>
    </p:spTree>
    <p:extLst>
      <p:ext uri="{BB962C8B-B14F-4D97-AF65-F5344CB8AC3E}">
        <p14:creationId xmlns:p14="http://schemas.microsoft.com/office/powerpoint/2010/main" val="392444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cript de ordenador en una pantalla">
            <a:extLst>
              <a:ext uri="{FF2B5EF4-FFF2-40B4-BE49-F238E27FC236}">
                <a16:creationId xmlns:a16="http://schemas.microsoft.com/office/drawing/2014/main" id="{B00B9A35-4BC6-018A-5517-14E771999C3D}"/>
              </a:ext>
            </a:extLst>
          </p:cNvPr>
          <p:cNvPicPr>
            <a:picLocks noChangeAspect="1"/>
          </p:cNvPicPr>
          <p:nvPr/>
        </p:nvPicPr>
        <p:blipFill rotWithShape="1">
          <a:blip r:embed="rId2"/>
          <a:srcRect t="6849" r="23298" b="2242"/>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5AD21B4-AE8E-796E-25FF-E40BD3D4349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300" i="1"/>
              <a:t>Proyecto 1</a:t>
            </a:r>
            <a:br>
              <a:rPr lang="en-US" sz="2300" i="1"/>
            </a:br>
            <a:r>
              <a:rPr lang="en-US" sz="2300" i="1"/>
              <a:t>Vas a crear un código en Python que le pida a tu amigo que responda dos preguntas que requieran una sola palabra cada una y que luego le muestre en pantalla esas palabras combinadas, para formar una marca creativa.</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pie de página 3">
            <a:extLst>
              <a:ext uri="{FF2B5EF4-FFF2-40B4-BE49-F238E27FC236}">
                <a16:creationId xmlns:a16="http://schemas.microsoft.com/office/drawing/2014/main" id="{2E0FDD83-CE8C-0AB9-66F0-588CFCA38A1A}"/>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Arabots Robotics</a:t>
            </a:r>
          </a:p>
        </p:txBody>
      </p:sp>
      <p:sp>
        <p:nvSpPr>
          <p:cNvPr id="5" name="Marcador de número de diapositiva 4">
            <a:extLst>
              <a:ext uri="{FF2B5EF4-FFF2-40B4-BE49-F238E27FC236}">
                <a16:creationId xmlns:a16="http://schemas.microsoft.com/office/drawing/2014/main" id="{754C1919-2780-B20F-2571-9BBBF5FD53A6}"/>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EA4A3B0-B5DF-4E2B-B48F-E4B7B7872040}" type="slidenum">
              <a:rPr lang="en-US">
                <a:solidFill>
                  <a:schemeClr val="bg1"/>
                </a:solidFill>
                <a:latin typeface="Calibri" panose="020F0502020204030204"/>
              </a:rPr>
              <a:pPr>
                <a:spcAft>
                  <a:spcPts val="600"/>
                </a:spcAft>
                <a:defRPr/>
              </a:pPr>
              <a:t>9</a:t>
            </a:fld>
            <a:endParaRPr lang="en-US">
              <a:solidFill>
                <a:schemeClr val="bg1"/>
              </a:solidFill>
              <a:latin typeface="Calibri" panose="020F0502020204030204"/>
            </a:endParaRPr>
          </a:p>
        </p:txBody>
      </p:sp>
    </p:spTree>
    <p:extLst>
      <p:ext uri="{BB962C8B-B14F-4D97-AF65-F5344CB8AC3E}">
        <p14:creationId xmlns:p14="http://schemas.microsoft.com/office/powerpoint/2010/main" val="12329641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A738189797264DA4637ECA8F5FD20C" ma:contentTypeVersion="14" ma:contentTypeDescription="Create a new document." ma:contentTypeScope="" ma:versionID="4b0363d9ca5be9066ea8f411dfeb5596">
  <xsd:schema xmlns:xsd="http://www.w3.org/2001/XMLSchema" xmlns:xs="http://www.w3.org/2001/XMLSchema" xmlns:p="http://schemas.microsoft.com/office/2006/metadata/properties" xmlns:ns3="ae1131d4-667d-4635-bb03-aac31d9808d2" xmlns:ns4="00ac44ef-f240-4fdf-a4e8-4922c4c5b1dd" targetNamespace="http://schemas.microsoft.com/office/2006/metadata/properties" ma:root="true" ma:fieldsID="aad325cb941e150ed7f3b18bd6cc7d23" ns3:_="" ns4:_="">
    <xsd:import namespace="ae1131d4-667d-4635-bb03-aac31d9808d2"/>
    <xsd:import namespace="00ac44ef-f240-4fdf-a4e8-4922c4c5b1d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1131d4-667d-4635-bb03-aac31d980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0ac44ef-f240-4fdf-a4e8-4922c4c5b1d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7A3C7-C34B-4EE4-9322-ECD8EB59F5AE}">
  <ds:schemaRefs>
    <ds:schemaRef ds:uri="http://schemas.microsoft.com/sharepoint/v3/contenttype/forms"/>
  </ds:schemaRefs>
</ds:datastoreItem>
</file>

<file path=customXml/itemProps2.xml><?xml version="1.0" encoding="utf-8"?>
<ds:datastoreItem xmlns:ds="http://schemas.openxmlformats.org/officeDocument/2006/customXml" ds:itemID="{ABB70E27-1A02-4775-9B1C-29F1A4F2E536}">
  <ds:schemaRefs>
    <ds:schemaRef ds:uri="http://schemas.microsoft.com/office/2006/documentManagement/types"/>
    <ds:schemaRef ds:uri="http://schemas.microsoft.com/office/infopath/2007/PartnerControls"/>
    <ds:schemaRef ds:uri="00ac44ef-f240-4fdf-a4e8-4922c4c5b1dd"/>
    <ds:schemaRef ds:uri="ae1131d4-667d-4635-bb03-aac31d9808d2"/>
    <ds:schemaRef ds:uri="http://purl.org/dc/terms/"/>
    <ds:schemaRef ds:uri="http://purl.org/dc/dcmitype/"/>
    <ds:schemaRef ds:uri="http://purl.org/dc/elements/1.1/"/>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8BDA474-1299-4F6D-BF68-8F0351979A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1131d4-667d-4635-bb03-aac31d9808d2"/>
    <ds:schemaRef ds:uri="00ac44ef-f240-4fdf-a4e8-4922c4c5b1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66</TotalTime>
  <Words>7242</Words>
  <Application>Microsoft Office PowerPoint</Application>
  <PresentationFormat>Panorámica</PresentationFormat>
  <Paragraphs>731</Paragraphs>
  <Slides>71</Slides>
  <Notes>2</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71</vt:i4>
      </vt:variant>
    </vt:vector>
  </HeadingPairs>
  <TitlesOfParts>
    <vt:vector size="77" baseType="lpstr">
      <vt:lpstr>Arial</vt:lpstr>
      <vt:lpstr>Calibri</vt:lpstr>
      <vt:lpstr>Calibri Light</vt:lpstr>
      <vt:lpstr>sfmono-regular</vt:lpstr>
      <vt:lpstr>udemy sans</vt:lpstr>
      <vt:lpstr>Tema de Office</vt:lpstr>
      <vt:lpstr>Presentación de PowerPoint</vt:lpstr>
      <vt:lpstr>Print() Declaración que al ejecutarse muestra (o imprime) en pantalla el argumento que se introduce dentro de los paréntesis.  </vt:lpstr>
      <vt:lpstr>Práctica Print 1 .</vt:lpstr>
      <vt:lpstr>Presentación de PowerPoint</vt:lpstr>
      <vt:lpstr>Ejercios Print</vt:lpstr>
      <vt:lpstr>Presentación de PowerPoint</vt:lpstr>
      <vt:lpstr>Ejercicios String </vt:lpstr>
      <vt:lpstr>Quiz</vt:lpstr>
      <vt:lpstr>Proyecto 1 Vas a crear un código en Python que le pida a tu amigo que responda dos preguntas que requieran una sola palabra cada una y que luego le muestre en pantalla esas palabras combinadas, para formar una marca creativa.</vt:lpstr>
      <vt:lpstr>Clase 2</vt:lpstr>
      <vt:lpstr>Tipos de datos </vt:lpstr>
      <vt:lpstr>Presentación de PowerPoint</vt:lpstr>
      <vt:lpstr>Presentación de PowerPoint</vt:lpstr>
      <vt:lpstr>Ejercicios Variables</vt:lpstr>
      <vt:lpstr>Presentación de PowerPoint</vt:lpstr>
      <vt:lpstr>Presentación de PowerPoint</vt:lpstr>
      <vt:lpstr>Presentación de PowerPoint</vt:lpstr>
      <vt:lpstr>Presentación de PowerPoint</vt:lpstr>
      <vt:lpstr>Ejercicios Variables</vt:lpstr>
      <vt:lpstr>Presentación de PowerPoint</vt:lpstr>
      <vt:lpstr>Presentación de PowerPoint</vt:lpstr>
      <vt:lpstr>Presentación de PowerPoint</vt:lpstr>
      <vt:lpstr>Ejercicios Operadores</vt:lpstr>
      <vt:lpstr>redondeo</vt:lpstr>
      <vt:lpstr>Ejercicios redondeo</vt:lpstr>
      <vt:lpstr>Quiz 2</vt:lpstr>
      <vt:lpstr>Los sets pueden contener valores duplicados.?</vt:lpstr>
      <vt:lpstr>Supón que ejecutamos el siguiente código:  num1 = 10 num2 = 25 num1 = num2 ¿Cuál será el valor de num1 y num2 al finalizar?</vt:lpstr>
      <vt:lpstr>¿De qué tipo es el resultado de la siguiente suma?  print(type(7.5 + 2.5))</vt:lpstr>
      <vt:lpstr>Dada una variable llamada num1, con un valor de 13.87:  num1 = 13.87  Las siguientes líneas en Python, arrojarían el mismo resultado:  print(round(num1)) print(int(num1))</vt:lpstr>
      <vt:lpstr>¿De qué tipo es el valor de la variable num1?  num1 = round(13/2,0)</vt:lpstr>
      <vt:lpstr>¿Cuál de los siguientes operadores me ayudaría a detectar si un valor es par o impar?  / // % **0.5</vt:lpstr>
      <vt:lpstr>Proyecto2</vt:lpstr>
      <vt:lpstr>Esto no es un programa complejo, pero es entendible que pueda complicarse cuando estás aprendiendo. Por más que lo que has aprendido hasta ahora es muy simple, ponerlo todo junto en un solo programa puede ser complejo, por lo que te doy un par de ayudas:</vt:lpstr>
      <vt:lpstr>Inicio de la Clase 3</vt:lpstr>
      <vt:lpstr>Index( ) </vt:lpstr>
      <vt:lpstr>Ejercicios</vt:lpstr>
      <vt:lpstr>Substrings</vt:lpstr>
      <vt:lpstr>Ejercicios</vt:lpstr>
      <vt:lpstr>strings: métodos</vt:lpstr>
      <vt:lpstr>Presentación de PowerPoint</vt:lpstr>
      <vt:lpstr>Presentación de PowerPoint</vt:lpstr>
      <vt:lpstr>Presentación de PowerPoint</vt:lpstr>
      <vt:lpstr>métodos de transformación</vt:lpstr>
      <vt:lpstr>Presentación de PowerPoint</vt:lpstr>
      <vt:lpstr>Presentación de PowerPoint</vt:lpstr>
      <vt:lpstr>Método de separación y union</vt:lpstr>
      <vt:lpstr>Presentación de PowerPoint</vt:lpstr>
      <vt:lpstr>Ejercicios</vt:lpstr>
      <vt:lpstr>Propiedades de Strings</vt:lpstr>
      <vt:lpstr>Ejercicio</vt:lpstr>
      <vt:lpstr>Listas</vt:lpstr>
      <vt:lpstr>Presentación de PowerPoint</vt:lpstr>
      <vt:lpstr>Presentación de PowerPoint</vt:lpstr>
      <vt:lpstr>Sets Los sets son otro tipo de estructuras de datos. Se diferencian de listas, tuplas y diccionarios porque son una colección mutable de elementos inmutables, no ordenados y sin datos repetidos. </vt:lpstr>
      <vt:lpstr>Presentación de PowerPoint</vt:lpstr>
      <vt:lpstr>Presentación de PowerPoint</vt:lpstr>
      <vt:lpstr>Presentación de PowerPoint</vt:lpstr>
      <vt:lpstr>Presentación de PowerPoint</vt:lpstr>
      <vt:lpstr>Presentación de PowerPoint</vt:lpstr>
      <vt:lpstr>Presentación de PowerPoint</vt:lpstr>
      <vt:lpstr>Ejercicio</vt:lpstr>
      <vt:lpstr>Diccionarios</vt:lpstr>
      <vt:lpstr>Ejercicios</vt:lpstr>
      <vt:lpstr>Tuples  Los tuples o tuplas, son estructuras de datos que almacenan múltiples elementos en una única variable. Se caracterizan por ser ordenadas e inmutables. Esta característica las hace más eficientes en memoria y a prueba de daños. </vt:lpstr>
      <vt:lpstr>Ejercicios</vt:lpstr>
      <vt:lpstr>Booleanos</vt:lpstr>
      <vt:lpstr>Ejercicios</vt:lpstr>
      <vt:lpstr>Questionario</vt:lpstr>
      <vt:lpstr>Presentación de PowerPoint</vt:lpstr>
      <vt:lpstr>Proyecto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Rodrigo Rodriguez Rodriguez</dc:creator>
  <cp:lastModifiedBy>Rodrigo Rodriguez Rodriguez</cp:lastModifiedBy>
  <cp:revision>3</cp:revision>
  <dcterms:created xsi:type="dcterms:W3CDTF">2022-10-15T03:19:51Z</dcterms:created>
  <dcterms:modified xsi:type="dcterms:W3CDTF">2022-10-15T04:31:23Z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0x01010025A738189797264DA4637ECA8F5FD20C</vt:lpwstr>
  </property>
</Properties>
</file>